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4.xml" ContentType="application/vnd.openxmlformats-officedocument.themeOverr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5.xml" ContentType="application/vnd.openxmlformats-officedocument.themeOverr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492" r:id="rId2"/>
    <p:sldId id="428" r:id="rId3"/>
    <p:sldId id="488" r:id="rId4"/>
    <p:sldId id="491" r:id="rId5"/>
    <p:sldId id="489" r:id="rId6"/>
    <p:sldId id="490" r:id="rId7"/>
    <p:sldId id="479" r:id="rId8"/>
    <p:sldId id="480" r:id="rId9"/>
    <p:sldId id="481" r:id="rId10"/>
    <p:sldId id="482" r:id="rId11"/>
    <p:sldId id="483" r:id="rId12"/>
    <p:sldId id="484" r:id="rId13"/>
    <p:sldId id="485" r:id="rId14"/>
    <p:sldId id="486" r:id="rId15"/>
    <p:sldId id="487" r:id="rId16"/>
    <p:sldId id="455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4681" autoAdjust="0"/>
    <p:restoredTop sz="94705" autoAdjust="0"/>
  </p:normalViewPr>
  <p:slideViewPr>
    <p:cSldViewPr>
      <p:cViewPr varScale="1">
        <p:scale>
          <a:sx n="116" d="100"/>
          <a:sy n="116" d="100"/>
        </p:scale>
        <p:origin x="-150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6A68D2-A5DF-4B3B-AE6B-B4489CED5148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156E68-8FDA-4B50-B73D-45AE53DD9DB0}" type="pres">
      <dgm:prSet presAssocID="{826A68D2-A5DF-4B3B-AE6B-B4489CED514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9958A85E-9DE9-439D-99D5-44CAD905FAB7}" type="presOf" srcId="{826A68D2-A5DF-4B3B-AE6B-B4489CED5148}" destId="{1A156E68-8FDA-4B50-B73D-45AE53DD9DB0}" srcOrd="0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6A68D2-A5DF-4B3B-AE6B-B4489CED5148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19D2837-192E-4231-AB0C-15FCD2122937}">
      <dgm:prSet phldrT="[Текст]" custT="1"/>
      <dgm:spPr/>
      <dgm:t>
        <a:bodyPr/>
        <a:lstStyle/>
        <a:p>
          <a:r>
            <a:rPr lang="ru-RU" sz="16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ДАВАЛЬЧЕСКОЕ СЫРЬЕ</a:t>
          </a:r>
          <a:endParaRPr lang="ru-RU" sz="16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DD65D40-1AE1-489E-9B5F-FAF5EB7E694E}" type="parTrans" cxnId="{B1D9A852-1EBD-4699-8679-4E85E855845E}">
      <dgm:prSet/>
      <dgm:spPr/>
      <dgm:t>
        <a:bodyPr/>
        <a:lstStyle/>
        <a:p>
          <a:endParaRPr lang="ru-RU"/>
        </a:p>
      </dgm:t>
    </dgm:pt>
    <dgm:pt modelId="{5ABBAB9C-1507-4E4D-A678-4D56E04662E6}" type="sibTrans" cxnId="{B1D9A852-1EBD-4699-8679-4E85E855845E}">
      <dgm:prSet/>
      <dgm:spPr/>
      <dgm:t>
        <a:bodyPr/>
        <a:lstStyle/>
        <a:p>
          <a:endParaRPr lang="ru-RU"/>
        </a:p>
      </dgm:t>
    </dgm:pt>
    <dgm:pt modelId="{52606CD4-A795-415F-866C-0F2D34F5446C}">
      <dgm:prSet phldrT="[Текст]" custT="1"/>
      <dgm:spPr/>
      <dgm:t>
        <a:bodyPr/>
        <a:lstStyle/>
        <a:p>
          <a:r>
            <a:rPr lang="ru-RU" sz="16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ГОТОВАЯ ПРОДУКЦИЯ</a:t>
          </a:r>
          <a:endParaRPr lang="ru-RU" sz="16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83D2269-DF07-4390-A023-E94BD75FF753}" type="parTrans" cxnId="{CEEA2FBB-42D6-44A0-B556-CD4196F3B2AC}">
      <dgm:prSet/>
      <dgm:spPr/>
      <dgm:t>
        <a:bodyPr/>
        <a:lstStyle/>
        <a:p>
          <a:endParaRPr lang="ru-RU"/>
        </a:p>
      </dgm:t>
    </dgm:pt>
    <dgm:pt modelId="{C666691B-46F0-42D9-A95C-6D9027F09194}" type="sibTrans" cxnId="{CEEA2FBB-42D6-44A0-B556-CD4196F3B2AC}">
      <dgm:prSet/>
      <dgm:spPr/>
      <dgm:t>
        <a:bodyPr/>
        <a:lstStyle/>
        <a:p>
          <a:endParaRPr lang="ru-RU"/>
        </a:p>
      </dgm:t>
    </dgm:pt>
    <dgm:pt modelId="{1A156E68-8FDA-4B50-B73D-45AE53DD9DB0}" type="pres">
      <dgm:prSet presAssocID="{826A68D2-A5DF-4B3B-AE6B-B4489CED514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3E272E-D5DB-4CB6-A4AC-A6681ED7DBBA}" type="pres">
      <dgm:prSet presAssocID="{C19D2837-192E-4231-AB0C-15FCD2122937}" presName="arrow" presStyleLbl="node1" presStyleIdx="0" presStyleCnt="2" custScaleX="50173" custScaleY="145797" custRadScaleRad="62497" custRadScaleInc="409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EC0CE0-05F2-4E1C-89F2-377AC581C93F}" type="pres">
      <dgm:prSet presAssocID="{52606CD4-A795-415F-866C-0F2D34F5446C}" presName="arrow" presStyleLbl="node1" presStyleIdx="1" presStyleCnt="2" custScaleX="51606" custScaleY="149102" custRadScaleRad="53476" custRadScaleInc="259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D9A852-1EBD-4699-8679-4E85E855845E}" srcId="{826A68D2-A5DF-4B3B-AE6B-B4489CED5148}" destId="{C19D2837-192E-4231-AB0C-15FCD2122937}" srcOrd="0" destOrd="0" parTransId="{ADD65D40-1AE1-489E-9B5F-FAF5EB7E694E}" sibTransId="{5ABBAB9C-1507-4E4D-A678-4D56E04662E6}"/>
    <dgm:cxn modelId="{A119C08A-457A-4344-A67E-EFD24CF44AFB}" type="presOf" srcId="{C19D2837-192E-4231-AB0C-15FCD2122937}" destId="{E13E272E-D5DB-4CB6-A4AC-A6681ED7DBBA}" srcOrd="0" destOrd="0" presId="urn:microsoft.com/office/officeart/2005/8/layout/arrow5"/>
    <dgm:cxn modelId="{FD6FCFEB-526C-4DA1-82BA-A5275C3F5533}" type="presOf" srcId="{52606CD4-A795-415F-866C-0F2D34F5446C}" destId="{D9EC0CE0-05F2-4E1C-89F2-377AC581C93F}" srcOrd="0" destOrd="0" presId="urn:microsoft.com/office/officeart/2005/8/layout/arrow5"/>
    <dgm:cxn modelId="{CEEA2FBB-42D6-44A0-B556-CD4196F3B2AC}" srcId="{826A68D2-A5DF-4B3B-AE6B-B4489CED5148}" destId="{52606CD4-A795-415F-866C-0F2D34F5446C}" srcOrd="1" destOrd="0" parTransId="{F83D2269-DF07-4390-A023-E94BD75FF753}" sibTransId="{C666691B-46F0-42D9-A95C-6D9027F09194}"/>
    <dgm:cxn modelId="{6D83F1E1-5701-46DE-B64E-2073930CB4C3}" type="presOf" srcId="{826A68D2-A5DF-4B3B-AE6B-B4489CED5148}" destId="{1A156E68-8FDA-4B50-B73D-45AE53DD9DB0}" srcOrd="0" destOrd="0" presId="urn:microsoft.com/office/officeart/2005/8/layout/arrow5"/>
    <dgm:cxn modelId="{F7DF7BB9-2D41-4957-B873-25FCBC855BA8}" type="presParOf" srcId="{1A156E68-8FDA-4B50-B73D-45AE53DD9DB0}" destId="{E13E272E-D5DB-4CB6-A4AC-A6681ED7DBBA}" srcOrd="0" destOrd="0" presId="urn:microsoft.com/office/officeart/2005/8/layout/arrow5"/>
    <dgm:cxn modelId="{E45D0441-37D2-4150-9C8E-8F312E3E28E9}" type="presParOf" srcId="{1A156E68-8FDA-4B50-B73D-45AE53DD9DB0}" destId="{D9EC0CE0-05F2-4E1C-89F2-377AC581C93F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26A68D2-A5DF-4B3B-AE6B-B4489CED5148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156E68-8FDA-4B50-B73D-45AE53DD9DB0}" type="pres">
      <dgm:prSet presAssocID="{826A68D2-A5DF-4B3B-AE6B-B4489CED514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AFD527B-3F3F-4B47-BCD3-4C5582F8409D}" type="presOf" srcId="{826A68D2-A5DF-4B3B-AE6B-B4489CED5148}" destId="{1A156E68-8FDA-4B50-B73D-45AE53DD9DB0}" srcOrd="0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3E272E-D5DB-4CB6-A4AC-A6681ED7DBBA}">
      <dsp:nvSpPr>
        <dsp:cNvPr id="0" name=""/>
        <dsp:cNvSpPr/>
      </dsp:nvSpPr>
      <dsp:spPr>
        <a:xfrm rot="16200000">
          <a:off x="1617555" y="-324422"/>
          <a:ext cx="1167749" cy="3393347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ДАВАЛЬЧЕСКОЕ СЫРЬЕ</a:t>
          </a:r>
          <a:endParaRPr lang="ru-RU" sz="16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5400000">
        <a:off x="504756" y="1080314"/>
        <a:ext cx="3188991" cy="583875"/>
      </dsp:txXfrm>
    </dsp:sp>
    <dsp:sp modelId="{D9EC0CE0-05F2-4E1C-89F2-377AC581C93F}">
      <dsp:nvSpPr>
        <dsp:cNvPr id="0" name=""/>
        <dsp:cNvSpPr/>
      </dsp:nvSpPr>
      <dsp:spPr>
        <a:xfrm rot="5400000">
          <a:off x="2287412" y="891437"/>
          <a:ext cx="1201102" cy="3470269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ГОТОВАЯ ПРОДУКЦИЯ</a:t>
          </a:r>
          <a:endParaRPr lang="ru-RU" sz="16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363022" y="2326296"/>
        <a:ext cx="3260076" cy="6005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96BF02D-1483-4DBE-A131-CB2AB24C03F9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4DBFED1-134B-4D78-83FE-F542057366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25035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AF07AC-E24B-4663-9194-459F975D7A20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0142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AF07AC-E24B-4663-9194-459F975D7A20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0142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AF07AC-E24B-4663-9194-459F975D7A20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0142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81937-98B3-4A6C-B6A8-4608E13759C8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2D3D8-CB3F-4583-8568-6619388FEAF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9413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BB83F-7079-4F00-BCEA-ED4685805DC3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EFB92-966E-46C4-B815-0E6A12601D1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8997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965DCD-D73D-4BBB-AA43-481E149EEBB7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E0F9F-4019-413B-A00B-FA6A682E567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1209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81B3D-D814-4906-B574-527977CB8909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37387-C9B4-4250-B2AA-951E49215A2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6112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73807-F823-4A58-8A26-D12357FD36F2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CF555-3B40-43E0-84F4-482C8BAD0A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6544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EADBF-8749-4396-9013-D6CB726CCBF4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858B7-2276-402F-B631-35AFD259D1F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3440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45311-FEEA-4ADC-8BDF-D251E562793F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2C11A-912D-414D-A276-C97E9DB5057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051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dirty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35085-33B2-490D-BFE0-51C477D54B71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35010-6D20-46CC-9218-7B909C180DD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6190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3E11C-0720-4E80-A7AF-3977CBC67FCC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C0ABC-890D-487B-84FA-1D2294DD92D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3832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E4F59-7205-47F4-BA2B-29CECEC0476C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F80C10-28D4-4C40-8F7D-70E8517DC78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155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3959FF-2721-4F6D-A654-B4E2C95F176B}" type="datetimeFigureOut">
              <a:rPr lang="ru-RU"/>
              <a:pPr>
                <a:defRPr/>
              </a:pPr>
              <a:t>26.04.2023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E77405-C082-46E1-9831-0C6A32BCCE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Verdana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1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notesSlide" Target="../notesSlides/notesSlide2.xml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notesSlide" Target="../notesSlides/notesSlide3.xml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>
              <a:lumMod val="75000"/>
            </a:schemeClr>
          </a:fgClr>
          <a:bgClr>
            <a:schemeClr val="bg1">
              <a:lumMod val="50000"/>
              <a:lumOff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4536504"/>
          </a:xfr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pPr lvl="0" algn="ctr"/>
            <a:r>
              <a:rPr lang="ru-RU" sz="3300" dirty="0">
                <a:solidFill>
                  <a:schemeClr val="tx1"/>
                </a:solidFill>
              </a:rPr>
              <a:t>УФСИН России </a:t>
            </a:r>
            <a:r>
              <a:rPr lang="ru-RU" sz="3300" dirty="0" smtClean="0">
                <a:solidFill>
                  <a:schemeClr val="tx1"/>
                </a:solidFill>
              </a:rPr>
              <a:t/>
            </a:r>
            <a:br>
              <a:rPr lang="ru-RU" sz="3300" dirty="0" smtClean="0">
                <a:solidFill>
                  <a:schemeClr val="tx1"/>
                </a:solidFill>
              </a:rPr>
            </a:br>
            <a:r>
              <a:rPr lang="ru-RU" sz="3300" dirty="0" smtClean="0">
                <a:solidFill>
                  <a:schemeClr val="tx1"/>
                </a:solidFill>
              </a:rPr>
              <a:t>по </a:t>
            </a:r>
            <a:r>
              <a:rPr lang="ru-RU" sz="3300" dirty="0">
                <a:solidFill>
                  <a:schemeClr val="tx1"/>
                </a:solidFill>
              </a:rPr>
              <a:t>Республике Карелия </a:t>
            </a:r>
            <a:br>
              <a:rPr lang="ru-RU" sz="3300" dirty="0">
                <a:solidFill>
                  <a:schemeClr val="tx1"/>
                </a:solidFill>
              </a:rPr>
            </a:br>
            <a:r>
              <a:rPr lang="ru-RU" sz="3300" dirty="0">
                <a:solidFill>
                  <a:schemeClr val="tx1"/>
                </a:solidFill>
              </a:rPr>
              <a:t>предлагает коммерческим организациям различных форм собственности производственное сотрудничество </a:t>
            </a:r>
            <a:r>
              <a:rPr lang="ru-RU" sz="3300" dirty="0" smtClean="0">
                <a:solidFill>
                  <a:schemeClr val="tx1"/>
                </a:solidFill>
              </a:rPr>
              <a:t/>
            </a:r>
            <a:br>
              <a:rPr lang="ru-RU" sz="3300" dirty="0" smtClean="0">
                <a:solidFill>
                  <a:schemeClr val="tx1"/>
                </a:solidFill>
              </a:rPr>
            </a:br>
            <a:r>
              <a:rPr lang="ru-RU" sz="3300" dirty="0" smtClean="0">
                <a:solidFill>
                  <a:schemeClr val="tx1"/>
                </a:solidFill>
              </a:rPr>
              <a:t>на </a:t>
            </a:r>
            <a:r>
              <a:rPr lang="ru-RU" sz="3300" dirty="0">
                <a:solidFill>
                  <a:schemeClr val="tx1"/>
                </a:solidFill>
              </a:rPr>
              <a:t>договорной основе.</a:t>
            </a:r>
            <a:br>
              <a:rPr lang="ru-RU" sz="3300" dirty="0">
                <a:solidFill>
                  <a:schemeClr val="tx1"/>
                </a:solidFill>
              </a:rPr>
            </a:br>
            <a:endParaRPr lang="ru-RU" sz="3300" dirty="0">
              <a:solidFill>
                <a:schemeClr val="tx1"/>
              </a:solidFill>
            </a:endParaRPr>
          </a:p>
        </p:txBody>
      </p:sp>
      <p:pic>
        <p:nvPicPr>
          <p:cNvPr id="3" name="Picture 5" descr="https://www.garant.ru/files/1/9/1231291/pict1-7201116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16632"/>
            <a:ext cx="1288804" cy="1599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28778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>
              <a:lumMod val="75000"/>
            </a:schemeClr>
          </a:fgClr>
          <a:bgClr>
            <a:schemeClr val="bg1">
              <a:lumMod val="50000"/>
              <a:lumOff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2948" y="0"/>
            <a:ext cx="9144000" cy="1844824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300" dirty="0">
                <a:solidFill>
                  <a:schemeClr val="tx1"/>
                </a:solidFill>
              </a:rPr>
              <a:t>Производственный сектор </a:t>
            </a:r>
            <a:br>
              <a:rPr lang="ru-RU" sz="3300" dirty="0">
                <a:solidFill>
                  <a:schemeClr val="tx1"/>
                </a:solidFill>
              </a:rPr>
            </a:br>
            <a:r>
              <a:rPr lang="ru-RU" sz="3300" dirty="0">
                <a:solidFill>
                  <a:schemeClr val="tx1"/>
                </a:solidFill>
              </a:rPr>
              <a:t>УИС Карелии</a:t>
            </a:r>
            <a:r>
              <a:rPr lang="ru-RU" sz="3300" dirty="0">
                <a:solidFill>
                  <a:srgbClr val="FF0000"/>
                </a:solidFill>
              </a:rPr>
              <a:t/>
            </a:r>
            <a:br>
              <a:rPr lang="ru-RU" sz="3300" dirty="0">
                <a:solidFill>
                  <a:srgbClr val="FF0000"/>
                </a:solidFill>
              </a:rPr>
            </a:br>
            <a:r>
              <a:rPr lang="ru-RU" sz="3300" dirty="0">
                <a:solidFill>
                  <a:srgbClr val="FF0000"/>
                </a:solidFill>
              </a:rPr>
              <a:t>  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4" name="Picture 5" descr="https://www.garant.ru/files/1/9/1231291/pict1-72011168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276475"/>
            <a:ext cx="3024188" cy="375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3142278" y="1054348"/>
            <a:ext cx="3158510" cy="1844824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300" dirty="0">
                <a:solidFill>
                  <a:schemeClr val="tx1"/>
                </a:solidFill>
              </a:rPr>
              <a:t>ФКУ ИК-1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>
                <a:solidFill>
                  <a:schemeClr val="tx1"/>
                </a:solidFill>
              </a:rPr>
              <a:t>(п. Надвоицы)  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868144" y="2899172"/>
            <a:ext cx="3168352" cy="1844824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300" dirty="0">
                <a:solidFill>
                  <a:schemeClr val="tx1"/>
                </a:solidFill>
              </a:rPr>
              <a:t>ФКЛПУ РБ-2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>
                <a:solidFill>
                  <a:schemeClr val="tx1"/>
                </a:solidFill>
              </a:rPr>
              <a:t>(г. Медвежьегорск)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2300" dirty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5364088" y="5229200"/>
            <a:ext cx="3168352" cy="1844824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300" dirty="0">
                <a:solidFill>
                  <a:schemeClr val="tx1"/>
                </a:solidFill>
              </a:rPr>
              <a:t>ФКУ ЛИУ-4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>
                <a:solidFill>
                  <a:schemeClr val="tx1"/>
                </a:solidFill>
              </a:rPr>
              <a:t>(п. Верхний)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2300" dirty="0">
                <a:solidFill>
                  <a:srgbClr val="FF0000"/>
                </a:solidFill>
              </a:rPr>
              <a:t>  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755576" y="5229200"/>
            <a:ext cx="3168352" cy="1844824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300" dirty="0">
                <a:solidFill>
                  <a:schemeClr val="tx1"/>
                </a:solidFill>
              </a:rPr>
              <a:t>ФКУ ИК-7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>
                <a:solidFill>
                  <a:schemeClr val="tx1"/>
                </a:solidFill>
              </a:rPr>
              <a:t>(г. Сегежа)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2300" dirty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539552" y="2852936"/>
            <a:ext cx="3168352" cy="1844824"/>
          </a:xfrm>
          <a:prstGeom prst="rect">
            <a:avLst/>
          </a:prstGeom>
        </p:spPr>
        <p:txBody>
          <a:bodyPr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 kern="120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sz="2300" dirty="0">
                <a:solidFill>
                  <a:schemeClr val="tx1"/>
                </a:solidFill>
              </a:rPr>
              <a:t>ФКУ ИК-9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ru-RU" sz="1800" dirty="0">
                <a:solidFill>
                  <a:schemeClr val="tx1"/>
                </a:solidFill>
              </a:rPr>
              <a:t>(г. Петрозаводск)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2300" dirty="0">
                <a:solidFill>
                  <a:schemeClr val="tx1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915866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>
              <a:lumMod val="75000"/>
            </a:schemeClr>
          </a:fgClr>
          <a:bgClr>
            <a:schemeClr val="bg1">
              <a:lumMod val="50000"/>
              <a:lumOff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132856"/>
            <a:ext cx="8229600" cy="2160240"/>
          </a:xfrm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pPr lvl="0" algn="ctr"/>
            <a:r>
              <a:rPr lang="ru-RU" sz="500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3 основные </a:t>
            </a:r>
            <a:r>
              <a:rPr lang="ru-RU" sz="50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варианта </a:t>
            </a:r>
            <a:r>
              <a:rPr lang="ru-RU" sz="500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/>
            </a:r>
            <a:br>
              <a:rPr lang="ru-RU" sz="500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ru-RU" sz="500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производственного </a:t>
            </a:r>
            <a:r>
              <a:rPr lang="ru-RU" sz="50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сотрудничества </a:t>
            </a:r>
            <a:br>
              <a:rPr lang="ru-RU" sz="50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ru-RU" sz="50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 УИС Карелии:</a:t>
            </a:r>
            <a:endParaRPr lang="ru-RU" sz="50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3005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>
              <a:lumMod val="75000"/>
            </a:schemeClr>
          </a:fgClr>
          <a:bgClr>
            <a:schemeClr val="bg1">
              <a:lumMod val="50000"/>
              <a:lumOff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843527941"/>
              </p:ext>
            </p:extLst>
          </p:nvPr>
        </p:nvGraphicFramePr>
        <p:xfrm>
          <a:off x="-1044624" y="-1404315"/>
          <a:ext cx="3888432" cy="3290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06685" y="852752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ahoma" pitchFamily="34" charset="0"/>
                <a:cs typeface="Tahoma" pitchFamily="34" charset="0"/>
              </a:rPr>
              <a:t>Реализация </a:t>
            </a:r>
            <a:r>
              <a:rPr lang="ru-RU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ahoma" pitchFamily="34" charset="0"/>
                <a:cs typeface="Tahoma" pitchFamily="34" charset="0"/>
              </a:rPr>
              <a:t>готовой продукции оптом</a:t>
            </a: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" y="4869161"/>
            <a:ext cx="9250684" cy="183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Примеры из имеющейся практики: </a:t>
            </a:r>
          </a:p>
          <a:p>
            <a:pPr lvl="0" algn="just">
              <a:lnSpc>
                <a:spcPct val="150000"/>
              </a:lnSpc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роизводство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мебели из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массива (детская, бытовая),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пиломатериалов,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мебели ЛДСП (детская, офисная), металлоконструкции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ru-RU" sz="1600" b="1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1600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899592" y="1749309"/>
            <a:ext cx="1944216" cy="2376264"/>
            <a:chOff x="6867205" y="2852936"/>
            <a:chExt cx="1944216" cy="2376264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6867205" y="2852936"/>
              <a:ext cx="1944216" cy="2376264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7164288" y="3812390"/>
              <a:ext cx="1350050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2200" b="1" dirty="0">
                  <a:latin typeface="Times New Roman" pitchFamily="18" charset="0"/>
                  <a:cs typeface="Times New Roman" pitchFamily="18" charset="0"/>
                </a:rPr>
                <a:t>БИЗНЕС</a:t>
              </a:r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6431592" y="1778806"/>
            <a:ext cx="1944216" cy="2376264"/>
            <a:chOff x="395536" y="2852936"/>
            <a:chExt cx="1944216" cy="2376264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395536" y="2852936"/>
              <a:ext cx="1944216" cy="2376264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739972" y="3742764"/>
              <a:ext cx="1255344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2200" b="1" dirty="0">
                  <a:latin typeface="Times New Roman" pitchFamily="18" charset="0"/>
                  <a:cs typeface="Times New Roman" pitchFamily="18" charset="0"/>
                </a:rPr>
                <a:t>УФСИН</a:t>
              </a:r>
            </a:p>
          </p:txBody>
        </p:sp>
      </p:grpSp>
      <p:sp>
        <p:nvSpPr>
          <p:cNvPr id="12" name="Стрелка влево 11"/>
          <p:cNvSpPr/>
          <p:nvPr/>
        </p:nvSpPr>
        <p:spPr>
          <a:xfrm>
            <a:off x="3027876" y="2398151"/>
            <a:ext cx="3096344" cy="1197195"/>
          </a:xfrm>
          <a:prstGeom prst="lef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Готовая </a:t>
            </a:r>
            <a:r>
              <a:rPr lang="ru-RU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продукция оптом</a:t>
            </a:r>
          </a:p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915816" y="3663908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основе договора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купли-продажи (с НДС)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2"/>
          <p:cNvSpPr txBox="1">
            <a:spLocks/>
          </p:cNvSpPr>
          <p:nvPr/>
        </p:nvSpPr>
        <p:spPr bwMode="auto">
          <a:xfrm>
            <a:off x="395536" y="-243408"/>
            <a:ext cx="8229600" cy="1143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ru-RU" sz="3000" i="1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 вариант</a:t>
            </a:r>
            <a:endParaRPr lang="ru-RU" sz="3000" i="1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7425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>
              <a:lumMod val="75000"/>
            </a:schemeClr>
          </a:fgClr>
          <a:bgClr>
            <a:schemeClr val="bg1">
              <a:lumMod val="50000"/>
              <a:lumOff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6867204" y="2047613"/>
            <a:ext cx="1944216" cy="2376264"/>
            <a:chOff x="395536" y="2852936"/>
            <a:chExt cx="1944216" cy="2376264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95536" y="2852936"/>
              <a:ext cx="1944216" cy="2376264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739972" y="3742764"/>
              <a:ext cx="1255344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2200" b="1" dirty="0">
                  <a:latin typeface="Times New Roman" pitchFamily="18" charset="0"/>
                  <a:cs typeface="Times New Roman" pitchFamily="18" charset="0"/>
                </a:rPr>
                <a:t>УФСИН</a:t>
              </a: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401937" y="2060848"/>
            <a:ext cx="1944216" cy="2376264"/>
            <a:chOff x="6867205" y="2852936"/>
            <a:chExt cx="1944216" cy="2376264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6867205" y="2852936"/>
              <a:ext cx="1944216" cy="2376264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7164288" y="3812390"/>
              <a:ext cx="1350050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2200" b="1" dirty="0">
                  <a:latin typeface="Times New Roman" pitchFamily="18" charset="0"/>
                  <a:cs typeface="Times New Roman" pitchFamily="18" charset="0"/>
                </a:rPr>
                <a:t>БИЗНЕС</a:t>
              </a:r>
            </a:p>
          </p:txBody>
        </p:sp>
      </p:grp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23833439"/>
              </p:ext>
            </p:extLst>
          </p:nvPr>
        </p:nvGraphicFramePr>
        <p:xfrm>
          <a:off x="2042670" y="1196752"/>
          <a:ext cx="4863889" cy="4265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92620" y="332656"/>
            <a:ext cx="79838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i="1" dirty="0" smtClean="0">
              <a:latin typeface="Garamond" panose="020204040303010108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sz="2800" b="1" i="1" dirty="0" smtClean="0">
              <a:latin typeface="Garamond" panose="020204040303010108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</a:t>
            </a:r>
            <a:r>
              <a:rPr lang="ru-RU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казание услуг на </a:t>
            </a:r>
            <a:r>
              <a:rPr lang="ru-RU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оборудовании УФСИН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5373216"/>
            <a:ext cx="914400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Примеры из имеющейся практики: </a:t>
            </a:r>
          </a:p>
          <a:p>
            <a:pPr algn="just">
              <a:lnSpc>
                <a:spcPct val="150000"/>
              </a:lnSpc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производство срубов, швейных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изделий (спецодежда, мягкий инвентарь), металлоизделий, мебели ЛДСП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Rectangle 2"/>
          <p:cNvSpPr txBox="1">
            <a:spLocks/>
          </p:cNvSpPr>
          <p:nvPr/>
        </p:nvSpPr>
        <p:spPr bwMode="auto">
          <a:xfrm>
            <a:off x="401937" y="116632"/>
            <a:ext cx="8229600" cy="7383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ru-RU" sz="3000" i="1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2 вариант</a:t>
            </a:r>
            <a:endParaRPr lang="ru-RU" sz="3000" i="1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96725" y="4449306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основе договора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оказания услуг (без НДС)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6125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>
              <a:lumMod val="75000"/>
            </a:schemeClr>
          </a:fgClr>
          <a:bgClr>
            <a:schemeClr val="bg1">
              <a:lumMod val="50000"/>
              <a:lumOff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6867204" y="2047613"/>
            <a:ext cx="1944216" cy="2376264"/>
            <a:chOff x="395536" y="2852936"/>
            <a:chExt cx="1944216" cy="2376264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95536" y="2852936"/>
              <a:ext cx="1944216" cy="2376264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739972" y="3742764"/>
              <a:ext cx="1255344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2200" b="1" dirty="0">
                  <a:latin typeface="Times New Roman" pitchFamily="18" charset="0"/>
                  <a:cs typeface="Times New Roman" pitchFamily="18" charset="0"/>
                </a:rPr>
                <a:t>УФСИН</a:t>
              </a:r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401937" y="2060848"/>
            <a:ext cx="1944216" cy="2376264"/>
            <a:chOff x="6867205" y="2852936"/>
            <a:chExt cx="1944216" cy="2376264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6867205" y="2852936"/>
              <a:ext cx="1944216" cy="2376264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7164288" y="3812390"/>
              <a:ext cx="1350050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2200" b="1" dirty="0">
                  <a:latin typeface="Times New Roman" pitchFamily="18" charset="0"/>
                  <a:cs typeface="Times New Roman" pitchFamily="18" charset="0"/>
                </a:rPr>
                <a:t>БИЗНЕС</a:t>
              </a:r>
            </a:p>
          </p:txBody>
        </p:sp>
      </p:grp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4243773"/>
              </p:ext>
            </p:extLst>
          </p:nvPr>
        </p:nvGraphicFramePr>
        <p:xfrm>
          <a:off x="2042670" y="1196752"/>
          <a:ext cx="5697681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18864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Tahoma" pitchFamily="34" charset="0"/>
              <a:cs typeface="Tahoma" pitchFamily="34" charset="0"/>
            </a:endParaRPr>
          </a:p>
          <a:p>
            <a:pPr lvl="0" algn="ctr"/>
            <a:endParaRPr lang="ru-RU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  <a:ea typeface="Tahoma" pitchFamily="34" charset="0"/>
              <a:cs typeface="Tahoma" pitchFamily="34" charset="0"/>
            </a:endParaRPr>
          </a:p>
          <a:p>
            <a:pPr lvl="0" algn="ctr"/>
            <a:r>
              <a:rPr lang="ru-RU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ahoma" pitchFamily="34" charset="0"/>
                <a:cs typeface="Tahoma" pitchFamily="34" charset="0"/>
              </a:rPr>
              <a:t>Совместное </a:t>
            </a:r>
            <a:r>
              <a:rPr lang="ru-RU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  <a:ea typeface="Tahoma" pitchFamily="34" charset="0"/>
                <a:cs typeface="Tahoma" pitchFamily="34" charset="0"/>
              </a:rPr>
              <a:t>производство на оборудовании заказчика</a:t>
            </a: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30928" y="5157192"/>
            <a:ext cx="9174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Примеры из имеющейся практики: </a:t>
            </a:r>
          </a:p>
          <a:p>
            <a:pPr lvl="0" algn="just">
              <a:lnSpc>
                <a:spcPct val="150000"/>
              </a:lnSpc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производство мебели из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массива, изделий из камня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стройматериалов,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туалетной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бумаги,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рабочих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перчаток, пластиковых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бутылок, полимерно-песчаной плитки, поддонов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ru-RU" sz="1600" b="1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sz="1600" dirty="0"/>
          </a:p>
        </p:txBody>
      </p:sp>
      <p:sp>
        <p:nvSpPr>
          <p:cNvPr id="2" name="Двойная стрелка влево/вправо 1"/>
          <p:cNvSpPr/>
          <p:nvPr/>
        </p:nvSpPr>
        <p:spPr>
          <a:xfrm>
            <a:off x="2497820" y="1844825"/>
            <a:ext cx="4248472" cy="1308060"/>
          </a:xfrm>
          <a:prstGeom prst="left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96000" tIns="288000" bIns="0" rtlCol="0" anchor="ctr" anchorCtr="0"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r>
              <a:rPr lang="ru-RU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Договор пользования оборудованием, гарантирующий собственнику его сохранность, принадлежность и т.п.</a:t>
            </a:r>
          </a:p>
          <a:p>
            <a:pPr algn="ctr"/>
            <a:endParaRPr lang="ru-RU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Двойная стрелка влево/вправо 14"/>
          <p:cNvSpPr/>
          <p:nvPr/>
        </p:nvSpPr>
        <p:spPr>
          <a:xfrm>
            <a:off x="2483768" y="3152884"/>
            <a:ext cx="4320480" cy="1500251"/>
          </a:xfrm>
          <a:prstGeom prst="left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747040" y="3502166"/>
            <a:ext cx="44646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Договор </a:t>
            </a:r>
            <a:r>
              <a:rPr lang="ru-RU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оказания услуг</a:t>
            </a:r>
            <a:r>
              <a:rPr lang="ru-RU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, определяющий </a:t>
            </a:r>
            <a:endParaRPr lang="ru-RU" sz="13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u-RU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количество работников,</a:t>
            </a:r>
            <a:r>
              <a:rPr lang="en-US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13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стоимость </a:t>
            </a:r>
            <a:r>
              <a:rPr lang="ru-RU" sz="1300" dirty="0">
                <a:latin typeface="Tahoma" pitchFamily="34" charset="0"/>
                <a:ea typeface="Tahoma" pitchFamily="34" charset="0"/>
                <a:cs typeface="Tahoma" pitchFamily="34" charset="0"/>
              </a:rPr>
              <a:t>услуг, прочие условия взаимодействия.</a:t>
            </a:r>
          </a:p>
          <a:p>
            <a:endParaRPr lang="ru-RU" sz="13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Rectangle 2"/>
          <p:cNvSpPr txBox="1">
            <a:spLocks/>
          </p:cNvSpPr>
          <p:nvPr/>
        </p:nvSpPr>
        <p:spPr bwMode="auto">
          <a:xfrm>
            <a:off x="401937" y="125158"/>
            <a:ext cx="8229600" cy="7383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800" b="1" kern="1200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100"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ru-RU" sz="3000" i="1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3 вариант</a:t>
            </a:r>
            <a:endParaRPr lang="ru-RU" sz="3000" i="1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2928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>
              <a:lumMod val="75000"/>
            </a:schemeClr>
          </a:fgClr>
          <a:bgClr>
            <a:schemeClr val="bg1">
              <a:lumMod val="50000"/>
              <a:lumOff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47358" y="228487"/>
            <a:ext cx="9420014" cy="4380262"/>
            <a:chOff x="2082219" y="2365235"/>
            <a:chExt cx="9420014" cy="4380262"/>
          </a:xfrm>
        </p:grpSpPr>
        <p:sp>
          <p:nvSpPr>
            <p:cNvPr id="6" name="Полилиния 5"/>
            <p:cNvSpPr/>
            <p:nvPr/>
          </p:nvSpPr>
          <p:spPr>
            <a:xfrm>
              <a:off x="3329834" y="4518080"/>
              <a:ext cx="8172399" cy="772593"/>
            </a:xfrm>
            <a:custGeom>
              <a:avLst/>
              <a:gdLst>
                <a:gd name="connsiteX0" fmla="*/ 0 w 4801264"/>
                <a:gd name="connsiteY0" fmla="*/ 0 h 772593"/>
                <a:gd name="connsiteX1" fmla="*/ 4801264 w 4801264"/>
                <a:gd name="connsiteY1" fmla="*/ 0 h 772593"/>
                <a:gd name="connsiteX2" fmla="*/ 4801264 w 4801264"/>
                <a:gd name="connsiteY2" fmla="*/ 772593 h 772593"/>
                <a:gd name="connsiteX3" fmla="*/ 0 w 4801264"/>
                <a:gd name="connsiteY3" fmla="*/ 772593 h 772593"/>
                <a:gd name="connsiteX4" fmla="*/ 0 w 4801264"/>
                <a:gd name="connsiteY4" fmla="*/ 0 h 772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01264" h="772593">
                  <a:moveTo>
                    <a:pt x="0" y="0"/>
                  </a:moveTo>
                  <a:lnTo>
                    <a:pt x="4801264" y="0"/>
                  </a:lnTo>
                  <a:lnTo>
                    <a:pt x="4801264" y="772593"/>
                  </a:lnTo>
                  <a:lnTo>
                    <a:pt x="0" y="77259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30480" rIns="45720" bIns="3048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2082219" y="2365235"/>
              <a:ext cx="4973357" cy="625988"/>
            </a:xfrm>
            <a:custGeom>
              <a:avLst/>
              <a:gdLst>
                <a:gd name="connsiteX0" fmla="*/ 0 w 3399733"/>
                <a:gd name="connsiteY0" fmla="*/ 0 h 625988"/>
                <a:gd name="connsiteX1" fmla="*/ 3399733 w 3399733"/>
                <a:gd name="connsiteY1" fmla="*/ 0 h 625988"/>
                <a:gd name="connsiteX2" fmla="*/ 3399733 w 3399733"/>
                <a:gd name="connsiteY2" fmla="*/ 625988 h 625988"/>
                <a:gd name="connsiteX3" fmla="*/ 0 w 3399733"/>
                <a:gd name="connsiteY3" fmla="*/ 625988 h 625988"/>
                <a:gd name="connsiteX4" fmla="*/ 0 w 3399733"/>
                <a:gd name="connsiteY4" fmla="*/ 0 h 625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9733" h="625988">
                  <a:moveTo>
                    <a:pt x="0" y="0"/>
                  </a:moveTo>
                  <a:lnTo>
                    <a:pt x="3399733" y="0"/>
                  </a:lnTo>
                  <a:lnTo>
                    <a:pt x="3399733" y="625988"/>
                  </a:lnTo>
                  <a:lnTo>
                    <a:pt x="0" y="62598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28016" bIns="128016" numCol="1" spcCol="1270" anchor="ctr" anchorCtr="0">
              <a:noAutofit/>
            </a:bodyPr>
            <a:lstStyle/>
            <a:p>
              <a:pPr lvl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kern="1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2091617" y="3128301"/>
              <a:ext cx="6871143" cy="625988"/>
            </a:xfrm>
            <a:custGeom>
              <a:avLst/>
              <a:gdLst>
                <a:gd name="connsiteX0" fmla="*/ 0 w 3399733"/>
                <a:gd name="connsiteY0" fmla="*/ 0 h 625988"/>
                <a:gd name="connsiteX1" fmla="*/ 3399733 w 3399733"/>
                <a:gd name="connsiteY1" fmla="*/ 0 h 625988"/>
                <a:gd name="connsiteX2" fmla="*/ 3399733 w 3399733"/>
                <a:gd name="connsiteY2" fmla="*/ 625988 h 625988"/>
                <a:gd name="connsiteX3" fmla="*/ 0 w 3399733"/>
                <a:gd name="connsiteY3" fmla="*/ 625988 h 625988"/>
                <a:gd name="connsiteX4" fmla="*/ 0 w 3399733"/>
                <a:gd name="connsiteY4" fmla="*/ 0 h 625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99733" h="625988">
                  <a:moveTo>
                    <a:pt x="0" y="0"/>
                  </a:moveTo>
                  <a:lnTo>
                    <a:pt x="3399733" y="0"/>
                  </a:lnTo>
                  <a:lnTo>
                    <a:pt x="3399733" y="625988"/>
                  </a:lnTo>
                  <a:lnTo>
                    <a:pt x="0" y="62598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28016" bIns="128016" numCol="1" spcCol="1270" anchor="ctr" anchorCtr="0">
              <a:noAutofit/>
            </a:bodyPr>
            <a:lstStyle/>
            <a:p>
              <a:pPr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13" name="Полилиния 12"/>
            <p:cNvSpPr/>
            <p:nvPr/>
          </p:nvSpPr>
          <p:spPr>
            <a:xfrm>
              <a:off x="2123438" y="3799162"/>
              <a:ext cx="7631410" cy="2946335"/>
            </a:xfrm>
            <a:custGeom>
              <a:avLst/>
              <a:gdLst>
                <a:gd name="connsiteX0" fmla="*/ 0 w 3655627"/>
                <a:gd name="connsiteY0" fmla="*/ 0 h 772593"/>
                <a:gd name="connsiteX1" fmla="*/ 3655627 w 3655627"/>
                <a:gd name="connsiteY1" fmla="*/ 0 h 772593"/>
                <a:gd name="connsiteX2" fmla="*/ 3655627 w 3655627"/>
                <a:gd name="connsiteY2" fmla="*/ 772593 h 772593"/>
                <a:gd name="connsiteX3" fmla="*/ 0 w 3655627"/>
                <a:gd name="connsiteY3" fmla="*/ 772593 h 772593"/>
                <a:gd name="connsiteX4" fmla="*/ 0 w 3655627"/>
                <a:gd name="connsiteY4" fmla="*/ 0 h 7725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55627" h="772593">
                  <a:moveTo>
                    <a:pt x="0" y="0"/>
                  </a:moveTo>
                  <a:lnTo>
                    <a:pt x="3655627" y="0"/>
                  </a:lnTo>
                  <a:lnTo>
                    <a:pt x="3655627" y="772593"/>
                  </a:lnTo>
                  <a:lnTo>
                    <a:pt x="0" y="77259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22860" rIns="34290" bIns="22860" numCol="1" spcCol="1270" anchor="ctr" anchorCtr="0">
              <a:noAutofit/>
            </a:bodyPr>
            <a:lstStyle/>
            <a:p>
              <a:pPr lvl="0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20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3856425" y="4149080"/>
            <a:ext cx="5215943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0578" y="4797152"/>
            <a:ext cx="5215943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ru-RU" sz="22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53803" y="2924944"/>
            <a:ext cx="469693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+mj-lt"/>
              <a:buAutoNum type="arabicPeriod"/>
            </a:pPr>
            <a:endParaRPr lang="ru-RU" sz="2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+mj-lt"/>
              <a:buAutoNum type="arabicPeriod"/>
            </a:pPr>
            <a:endParaRPr lang="ru-RU" sz="20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000" dirty="0" smtClean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+mj-lt"/>
              <a:buAutoNum type="arabicPeriod"/>
            </a:pPr>
            <a:endParaRPr lang="ru-RU" sz="20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0" y="1617541"/>
            <a:ext cx="9166328" cy="711697"/>
          </a:xfrm>
          <a:prstGeom prst="round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+mj-lt"/>
              <a:buAutoNum type="arabicPeriod"/>
            </a:pPr>
            <a:r>
              <a:rPr lang="ru-RU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Гарантированное предоставление рабочей силы в соответствии с  распорядком и условиями договоров;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-16783" y="2431951"/>
            <a:ext cx="9144000" cy="2257723"/>
          </a:xfrm>
          <a:prstGeom prst="round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 Возможность </a:t>
            </a:r>
            <a:r>
              <a:rPr lang="ru-RU" sz="22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возмещения </a:t>
            </a:r>
            <a:r>
              <a:rPr lang="ru-RU" sz="2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от </a:t>
            </a:r>
            <a:r>
              <a:rPr lang="ru-RU" sz="22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75% до 100% затрат на приобретение оборудования </a:t>
            </a:r>
            <a:r>
              <a:rPr lang="ru-RU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целях осуществления производства с использованием труда осужденных на территориях учреждений, исполняющих наказания (возмещается </a:t>
            </a:r>
            <a:r>
              <a:rPr lang="ru-RU" sz="2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Правительством </a:t>
            </a:r>
            <a:r>
              <a:rPr lang="ru-RU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Республики Карелия </a:t>
            </a:r>
            <a:r>
              <a:rPr lang="ru-RU" sz="2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субъектам </a:t>
            </a:r>
            <a:r>
              <a:rPr lang="ru-RU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малого и среднего предпринимательства, размер субсидии </a:t>
            </a:r>
            <a:r>
              <a:rPr lang="ru-RU" sz="22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до </a:t>
            </a:r>
            <a:r>
              <a:rPr lang="ru-RU" sz="22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30 млн. руб.</a:t>
            </a:r>
            <a:r>
              <a:rPr lang="ru-RU" sz="2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en-US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  <a:endParaRPr lang="ru-RU" sz="22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0" y="4739570"/>
            <a:ext cx="9144000" cy="489630"/>
          </a:xfrm>
          <a:prstGeom prst="round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Оптимальные расходы на оплату труда и социальную сферу;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0" y="5351168"/>
            <a:ext cx="9143999" cy="638568"/>
          </a:xfrm>
          <a:prstGeom prst="round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 Отсутствие необходимости организации охраны оборудования и материальных ценностей</a:t>
            </a:r>
            <a:r>
              <a:rPr lang="en-US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  <a:endParaRPr lang="ru-RU" sz="22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97827" y="5670452"/>
            <a:ext cx="291142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ru-RU" sz="2200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2329" y="6065912"/>
            <a:ext cx="9143999" cy="792088"/>
          </a:xfrm>
          <a:prstGeom prst="roundRect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 </a:t>
            </a:r>
            <a:r>
              <a:rPr lang="ru-RU" sz="2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Отсутствие </a:t>
            </a:r>
            <a:r>
              <a:rPr lang="ru-RU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арендных </a:t>
            </a:r>
            <a:r>
              <a:rPr lang="ru-RU" sz="2200" dirty="0" smtClean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платежей</a:t>
            </a:r>
            <a:r>
              <a:rPr lang="en-US" sz="22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ru-RU" sz="2200" dirty="0"/>
          </a:p>
        </p:txBody>
      </p:sp>
      <p:sp>
        <p:nvSpPr>
          <p:cNvPr id="16" name="Rectangle 2"/>
          <p:cNvSpPr>
            <a:spLocks noGrp="1"/>
          </p:cNvSpPr>
          <p:nvPr>
            <p:ph type="title"/>
          </p:nvPr>
        </p:nvSpPr>
        <p:spPr bwMode="auto">
          <a:xfrm>
            <a:off x="0" y="282974"/>
            <a:ext cx="9144000" cy="1379439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lvl="0">
              <a:defRPr/>
            </a:pPr>
            <a:r>
              <a:rPr lang="ru-RU" sz="370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Размещение производства в учреждениях уголовно-исполнительной системы имеет ряд преимуществ: </a:t>
            </a:r>
            <a:r>
              <a:rPr lang="ru-RU" sz="40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ru-RU" sz="37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4260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2051719" y="2348880"/>
            <a:ext cx="7200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4" name="Picture 2" descr="\\10.10.0.222\обмен\Шевчук\=ВХОДЯЩИЕ ОТ УЧРЕЖДЕНИЙ=\ИК-7\Фотографии\МТАЛЛКА\DSC013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08720"/>
            <a:ext cx="4536504" cy="255605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\\10.10.0.222\обмен\Шевчук\=ВХОДЯЩИЕ ОТ УЧРЕЖДЕНИЙ=\ИК-7\Фотографии\МТАЛЛКА\DSC013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494" y="908720"/>
            <a:ext cx="4536505" cy="255605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\\10.10.0.222\обмен\Шевчук\=ВХОДЯЩИЕ ОТ УЧРЕЖДЕНИЙ=\ИК-7\Фотографии\МТАЛЛКА\DSC013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171" y="3564003"/>
            <a:ext cx="5832648" cy="328635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"/>
          <p:cNvSpPr>
            <a:spLocks noGrp="1"/>
          </p:cNvSpPr>
          <p:nvPr>
            <p:ph type="title"/>
          </p:nvPr>
        </p:nvSpPr>
        <p:spPr bwMode="auto">
          <a:xfrm>
            <a:off x="683568" y="116632"/>
            <a:ext cx="8229600" cy="6480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Помещение №1     ФКУ ИК-7 (Сегежа)</a:t>
            </a:r>
            <a:b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S=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1580 м2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h=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6м</a:t>
            </a:r>
            <a:endParaRPr lang="ru-RU" sz="37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08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\\10.10.0.222\обмен\Шевчук\=ВХОДЯЩИЕ ОТ УЧРЕЖДЕНИЙ=\ИК-7\Фотографии\МТАЛЛКА\DSC013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7508"/>
            <a:ext cx="9144000" cy="515211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>
            <a:spLocks noGrp="1"/>
          </p:cNvSpPr>
          <p:nvPr>
            <p:ph type="title"/>
          </p:nvPr>
        </p:nvSpPr>
        <p:spPr bwMode="auto">
          <a:xfrm>
            <a:off x="323528" y="404664"/>
            <a:ext cx="8651710" cy="6480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70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Пример 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взаимодействия по части помещения </a:t>
            </a:r>
            <a:r>
              <a:rPr lang="ru-RU" sz="370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№1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/>
            </a:r>
            <a:b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(состояние до)</a:t>
            </a:r>
            <a:endParaRPr lang="ru-RU" sz="37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89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КОЛЛЕГИИ\4 квартал\ИК 7\поддоны\IMG_18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63"/>
          <a:stretch/>
        </p:blipFill>
        <p:spPr bwMode="auto">
          <a:xfrm>
            <a:off x="0" y="1581664"/>
            <a:ext cx="9144000" cy="527633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Grp="1"/>
          </p:cNvSpPr>
          <p:nvPr>
            <p:ph type="title"/>
          </p:nvPr>
        </p:nvSpPr>
        <p:spPr bwMode="auto">
          <a:xfrm>
            <a:off x="323528" y="332656"/>
            <a:ext cx="8651710" cy="6480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70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Пример 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взаимодействия по части помещения </a:t>
            </a:r>
            <a:r>
              <a:rPr lang="ru-RU" sz="370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№1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/>
            </a:r>
            <a:b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(состояние после)</a:t>
            </a:r>
            <a:endParaRPr lang="ru-RU" sz="37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33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2072928" y="3056429"/>
            <a:ext cx="7200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8" name="Picture 2" descr="\\10.10.0.222\обмен\Шевчук\=ВХОДЯЩИЕ ОТ УЧРЕЖДЕНИЙ=\ИК-7\Фотографии\МОДУЛЬ\DSC013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" y="1616269"/>
            <a:ext cx="4600807" cy="25922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\\10.10.0.222\обмен\Шевчук\=ВХОДЯЩИЕ ОТ УЧРЕЖДЕНИЙ=\ИК-7\Фотографии\МОДУЛЬ\DSC0135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9"/>
          <a:stretch/>
        </p:blipFill>
        <p:spPr bwMode="auto">
          <a:xfrm>
            <a:off x="4645827" y="4212996"/>
            <a:ext cx="4458351" cy="263671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\\10.10.0.222\обмен\Шевчук\=ВХОДЯЩИЕ ОТ УЧРЕЖДЕНИЙ=\ИК-7\Фотографии\МОДУЛЬ\DSC013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6" y="4234803"/>
            <a:ext cx="4600808" cy="262319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\\10.10.0.222\обмен\Шевчук\=ВХОДЯЩИЕ ОТ УЧРЕЖДЕНИЙ=\ИК-7\Фотографии\МОДУЛЬ\DSC0136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797"/>
          <a:stretch/>
        </p:blipFill>
        <p:spPr bwMode="auto">
          <a:xfrm>
            <a:off x="4639651" y="1611581"/>
            <a:ext cx="4464527" cy="258789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2"/>
          <p:cNvSpPr>
            <a:spLocks noGrp="1"/>
          </p:cNvSpPr>
          <p:nvPr>
            <p:ph type="title"/>
          </p:nvPr>
        </p:nvSpPr>
        <p:spPr bwMode="auto">
          <a:xfrm>
            <a:off x="467544" y="332656"/>
            <a:ext cx="8229600" cy="6480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Помещение №2     ФКУ ИК-7 (Сегежа)</a:t>
            </a:r>
            <a:b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S=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1359 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м2, </a:t>
            </a: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h=8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,25м</a:t>
            </a:r>
            <a:endParaRPr lang="ru-RU" sz="37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13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2051720" y="2569322"/>
            <a:ext cx="7200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1" name="Picture 2" descr="\\10.10.0.222\обмен\Шевчук\=ВХОДЯЩИЕ ОТ УЧРЕЖДЕНИЙ=\ИК-7\Фотографии\ПЛАСТМАССА\DSC013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668" y="4117391"/>
            <a:ext cx="4510332" cy="274060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\\10.10.0.222\обмен\Шевчук\=ВХОДЯЩИЕ ОТ УЧРЕЖДЕНИЙ=\ИК-7\Фотографии\ПЛАСТМАССА\DSC013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5598"/>
            <a:ext cx="4633668" cy="261080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\\10.10.0.222\обмен\Шевчук\=ВХОДЯЩИЕ ОТ УЧРЕЖДЕНИЙ=\ИК-7\Фотографии\ПЛАСТМАССА\DSC0133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0" b="5063"/>
          <a:stretch/>
        </p:blipFill>
        <p:spPr bwMode="auto">
          <a:xfrm>
            <a:off x="0" y="4117392"/>
            <a:ext cx="4633668" cy="274060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\\10.10.0.222\обмен\Шевчук\=ВХОДЯЩИЕ ОТ УЧРЕЖДЕНИЙ=\ИК-7\Фотографии\ПЛАСТМАССА\DSC0133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"/>
          <a:stretch/>
        </p:blipFill>
        <p:spPr bwMode="auto">
          <a:xfrm>
            <a:off x="4655497" y="1505598"/>
            <a:ext cx="4488504" cy="259797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2"/>
          <p:cNvSpPr>
            <a:spLocks noGrp="1"/>
          </p:cNvSpPr>
          <p:nvPr>
            <p:ph type="title"/>
          </p:nvPr>
        </p:nvSpPr>
        <p:spPr bwMode="auto">
          <a:xfrm>
            <a:off x="518868" y="404664"/>
            <a:ext cx="8229600" cy="6480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Помещение №3     ФКУ ИК-7 (Сегежа)</a:t>
            </a:r>
            <a:b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S=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600 м2, </a:t>
            </a: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h=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6м</a:t>
            </a:r>
            <a:endParaRPr lang="ru-RU" sz="37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94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Grp="1"/>
          </p:cNvSpPr>
          <p:nvPr>
            <p:ph type="title"/>
          </p:nvPr>
        </p:nvSpPr>
        <p:spPr bwMode="auto">
          <a:xfrm>
            <a:off x="323528" y="476672"/>
            <a:ext cx="8229600" cy="6480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Помещение №4     ФКУ ИК-7 (Сегежа)</a:t>
            </a:r>
            <a:b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S=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400 м2, </a:t>
            </a: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h=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6м</a:t>
            </a:r>
            <a:endParaRPr lang="ru-RU" sz="37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2206773" y="2681536"/>
            <a:ext cx="7200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9" name="Picture 2" descr="\\10.10.0.222\обмен\Шевчук\=ВХОДЯЩИЕ ОТ УЧРЕЖДЕНИЙ=\ИК-7\Фотографии\РМЗ\DSC0137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4"/>
          <a:stretch/>
        </p:blipFill>
        <p:spPr bwMode="auto">
          <a:xfrm>
            <a:off x="13857" y="1595540"/>
            <a:ext cx="4498539" cy="259816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\\10.10.0.222\обмен\Шевчук\=ВХОДЯЩИЕ ОТ УЧРЕЖДЕНИЙ=\ИК-7\Фотографии\РМЗ\DSC013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959" y="1595540"/>
            <a:ext cx="4640897" cy="259816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\\10.10.0.222\обмен\Шевчук\=ВХОДЯЩИЕ ОТ УЧРЕЖДЕНИЙ=\ИК-7\Фотографии\РМЗ\DSC0138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"/>
          <a:stretch/>
        </p:blipFill>
        <p:spPr bwMode="auto">
          <a:xfrm>
            <a:off x="13857" y="4236368"/>
            <a:ext cx="4496392" cy="262163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\\10.10.0.222\обмен\Шевчук\=ВХОДЯЩИЕ ОТ УЧРЕЖДЕНИЙ=\ИК-7\Фотографии\РМЗ\DSC0137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8"/>
          <a:stretch/>
        </p:blipFill>
        <p:spPr bwMode="auto">
          <a:xfrm>
            <a:off x="4513849" y="4224040"/>
            <a:ext cx="4644007" cy="263396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32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2057862" y="2823767"/>
            <a:ext cx="7200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1" name="Picture 2" descr="\\10.10.0.222\обмен\Шевчук\=ВХОДЯЩИЕ ОТ УЧРЕЖДЕНИЙ=\ИК-7\Фотографии\РМУ\DSC013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" y="1599631"/>
            <a:ext cx="4613429" cy="2599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\\10.10.0.222\обмен\Шевчук\=ВХОДЯЩИЕ ОТ УЧРЕЖДЕНИЙ=\ИК-7\Фотографии\РМУ\DSC0138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06"/>
          <a:stretch/>
        </p:blipFill>
        <p:spPr bwMode="auto">
          <a:xfrm>
            <a:off x="4660027" y="1599631"/>
            <a:ext cx="4483973" cy="2599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\\10.10.0.222\обмен\Шевчук\=ВХОДЯЩИЕ ОТ УЧРЕЖДЕНИЙ=\ИК-7\Фотографии\РМУ\DSC013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" y="4199031"/>
            <a:ext cx="4613429" cy="265896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\\10.10.0.222\обмен\Шевчук\=ВХОДЯЩИЕ ОТ УЧРЕЖДЕНИЙ=\ИК-7\Фотографии\РМУ\DSC0138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9" b="1495"/>
          <a:stretch/>
        </p:blipFill>
        <p:spPr bwMode="auto">
          <a:xfrm>
            <a:off x="4648915" y="4221231"/>
            <a:ext cx="4495085" cy="263676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2"/>
          <p:cNvSpPr>
            <a:spLocks noGrp="1"/>
          </p:cNvSpPr>
          <p:nvPr>
            <p:ph type="title"/>
          </p:nvPr>
        </p:nvSpPr>
        <p:spPr bwMode="auto">
          <a:xfrm>
            <a:off x="395536" y="404664"/>
            <a:ext cx="8229600" cy="6480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Помещение №5     ФКУ ИК-7 (Сегежа)</a:t>
            </a:r>
            <a:b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S=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250 м2</a:t>
            </a:r>
            <a:endParaRPr lang="ru-RU" sz="37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86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2051720" y="2760537"/>
            <a:ext cx="7200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9" name="Picture 2" descr="\\10.10.0.222\обмен\Шевчук\=ВХОДЯЩИЕ ОТ УЧРЕЖДЕНИЙ=\ИК-7\Фотографии\СУШИЛКА\DSC013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" y="1608409"/>
            <a:ext cx="4600809" cy="259228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\\10.10.0.222\обмен\Шевчук\=ВХОДЯЩИЕ ОТ УЧРЕЖДЕНИЙ=\ИК-7\Фотографии\СУШИЛКА\DSC0137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73"/>
          <a:stretch/>
        </p:blipFill>
        <p:spPr bwMode="auto">
          <a:xfrm>
            <a:off x="4625344" y="1603721"/>
            <a:ext cx="4518656" cy="259697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\\10.10.0.222\обмен\Шевчук\=ВХОДЯЩИЕ ОТ УЧРЕЖДЕНИЙ=\ИК-7\Фотографии\СУШИЛКА\DSC013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30909"/>
            <a:ext cx="4575698" cy="263408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\\10.10.0.222\обмен\Шевчук\=ВХОДЯЩИЕ ОТ УЧРЕЖДЕНИЙ=\ИК-7\Фотографии\СУШИЛКА\DSC0137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1"/>
          <a:stretch/>
        </p:blipFill>
        <p:spPr bwMode="auto">
          <a:xfrm>
            <a:off x="4600620" y="4230909"/>
            <a:ext cx="4518656" cy="261582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2"/>
          <p:cNvSpPr>
            <a:spLocks noGrp="1"/>
          </p:cNvSpPr>
          <p:nvPr>
            <p:ph type="title"/>
          </p:nvPr>
        </p:nvSpPr>
        <p:spPr bwMode="auto">
          <a:xfrm>
            <a:off x="460898" y="476672"/>
            <a:ext cx="8229600" cy="6480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Помещение №6     ФКУ ИК-7 (Сегежа)</a:t>
            </a:r>
            <a:b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en-US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S=</a:t>
            </a:r>
            <a:r>
              <a:rPr lang="ru-RU" sz="370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280 м2</a:t>
            </a:r>
            <a:endParaRPr lang="ru-RU" sz="370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17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tx1">
              <a:lumMod val="75000"/>
            </a:schemeClr>
          </a:fgClr>
          <a:bgClr>
            <a:schemeClr val="bg1">
              <a:lumMod val="50000"/>
              <a:lumOff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496944" cy="5881286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300" dirty="0">
                <a:solidFill>
                  <a:schemeClr val="tx1"/>
                </a:solidFill>
              </a:rPr>
              <a:t>Контактная информация:</a:t>
            </a:r>
            <a:br>
              <a:rPr lang="ru-RU" sz="3300" dirty="0">
                <a:solidFill>
                  <a:schemeClr val="tx1"/>
                </a:solidFill>
              </a:rPr>
            </a:br>
            <a:r>
              <a:rPr lang="ru-RU" sz="3100" dirty="0">
                <a:solidFill>
                  <a:schemeClr val="tx1"/>
                </a:solidFill>
              </a:rPr>
              <a:t>  </a:t>
            </a:r>
            <a:r>
              <a:rPr lang="ru-RU" sz="2200" dirty="0">
                <a:solidFill>
                  <a:schemeClr val="tx1"/>
                </a:solidFill>
              </a:rPr>
              <a:t/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>начальник производственной службы УФСИН </a:t>
            </a:r>
            <a:r>
              <a:rPr lang="ru-RU" sz="2200" dirty="0">
                <a:solidFill>
                  <a:schemeClr val="tx1"/>
                </a:solidFill>
              </a:rPr>
              <a:t/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>тел</a:t>
            </a:r>
            <a:r>
              <a:rPr lang="ru-RU" sz="2200" dirty="0">
                <a:solidFill>
                  <a:schemeClr val="tx1"/>
                </a:solidFill>
              </a:rPr>
              <a:t>. 8-(8142)-</a:t>
            </a:r>
            <a:r>
              <a:rPr lang="ru-RU" sz="2200" dirty="0" smtClean="0">
                <a:solidFill>
                  <a:schemeClr val="tx1"/>
                </a:solidFill>
              </a:rPr>
              <a:t>79-12-79</a:t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>    </a:t>
            </a:r>
            <a:r>
              <a:rPr lang="ru-RU" sz="2200" dirty="0">
                <a:solidFill>
                  <a:schemeClr val="tx1"/>
                </a:solidFill>
              </a:rPr>
              <a:t/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производственная служба УФСИН 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>тел. 8-(8142)-79-12-33</a:t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/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en-US" sz="2200" dirty="0">
                <a:solidFill>
                  <a:schemeClr val="tx1"/>
                </a:solidFill>
              </a:rPr>
              <a:t>e-mail</a:t>
            </a:r>
            <a:r>
              <a:rPr lang="ru-RU" sz="2200" dirty="0" smtClean="0">
                <a:solidFill>
                  <a:schemeClr val="tx1"/>
                </a:solidFill>
              </a:rPr>
              <a:t>:</a:t>
            </a:r>
            <a:r>
              <a:rPr lang="en-US" sz="2200" dirty="0" smtClean="0">
                <a:solidFill>
                  <a:schemeClr val="tx1"/>
                </a:solidFill>
              </a:rPr>
              <a:t> prrk10@</a:t>
            </a:r>
            <a:r>
              <a:rPr lang="ru-RU" sz="2200" dirty="0" smtClean="0">
                <a:solidFill>
                  <a:schemeClr val="tx1"/>
                </a:solidFill>
              </a:rPr>
              <a:t>10</a:t>
            </a:r>
            <a:r>
              <a:rPr lang="en-US" sz="2200" dirty="0" smtClean="0">
                <a:solidFill>
                  <a:schemeClr val="tx1"/>
                </a:solidFill>
              </a:rPr>
              <a:t>.fsin.gov.ru</a:t>
            </a:r>
            <a:r>
              <a:rPr lang="ru-RU" sz="2200" dirty="0" smtClean="0">
                <a:solidFill>
                  <a:schemeClr val="tx1"/>
                </a:solidFill>
              </a:rPr>
              <a:t/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/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>веб-сайт: </a:t>
            </a:r>
            <a:r>
              <a:rPr lang="en-US" sz="2200" dirty="0" smtClean="0">
                <a:solidFill>
                  <a:schemeClr val="tx1"/>
                </a:solidFill>
              </a:rPr>
              <a:t>https</a:t>
            </a:r>
            <a:r>
              <a:rPr lang="en-US" sz="2200" dirty="0">
                <a:solidFill>
                  <a:schemeClr val="tx1"/>
                </a:solidFill>
              </a:rPr>
              <a:t>://</a:t>
            </a:r>
            <a:r>
              <a:rPr lang="en-US" sz="2200" dirty="0" smtClean="0">
                <a:solidFill>
                  <a:schemeClr val="tx1"/>
                </a:solidFill>
              </a:rPr>
              <a:t>10.fsin.gov.ru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4" name="Picture 5" descr="https://www.garant.ru/files/1/9/1231291/pict1-7201116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16632"/>
            <a:ext cx="1288804" cy="1599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reflection blurRad="6350" stA="50000" endA="300" endPos="5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48218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4327</TotalTime>
  <Words>361</Words>
  <Application>Microsoft Office PowerPoint</Application>
  <PresentationFormat>Экран (4:3)</PresentationFormat>
  <Paragraphs>67</Paragraphs>
  <Slides>16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УФСИН России  по Республике Карелия  предлагает коммерческим организациям различных форм собственности производственное сотрудничество  на договорной основе. </vt:lpstr>
      <vt:lpstr>Производственный сектор  УИС Карелии   </vt:lpstr>
      <vt:lpstr>3 основные варианта  производственного сотрудничества  с УИС Карелии:</vt:lpstr>
      <vt:lpstr>Презентация PowerPoint</vt:lpstr>
      <vt:lpstr>Презентация PowerPoint</vt:lpstr>
      <vt:lpstr>Презентация PowerPoint</vt:lpstr>
      <vt:lpstr>Размещение производства в учреждениях уголовно-исполнительной системы имеет ряд преимуществ:  </vt:lpstr>
      <vt:lpstr>Помещение №1     ФКУ ИК-7 (Сегежа) S=1580 м2, h=6м</vt:lpstr>
      <vt:lpstr>Пример взаимодействия по части помещения №1 (состояние до)</vt:lpstr>
      <vt:lpstr>Пример взаимодействия по части помещения №1 (состояние после)</vt:lpstr>
      <vt:lpstr>Помещение №2     ФКУ ИК-7 (Сегежа) S=1359 м2, h=8,25м</vt:lpstr>
      <vt:lpstr>Помещение №3     ФКУ ИК-7 (Сегежа) S=600 м2, h=6м</vt:lpstr>
      <vt:lpstr>Помещение №4     ФКУ ИК-7 (Сегежа) S=400 м2, h=6м</vt:lpstr>
      <vt:lpstr>Помещение №5     ФКУ ИК-7 (Сегежа) S=250 м2</vt:lpstr>
      <vt:lpstr>Помещение №6     ФКУ ИК-7 (Сегежа) S=280 м2</vt:lpstr>
      <vt:lpstr>Контактная информация:    начальник производственной службы УФСИН  тел. 8-(8142)-79-12-79      производственная служба УФСИН  тел. 8-(8142)-79-12-33  e-mail: prrk10@10.fsin.gov.ru  веб-сайт: https://10.fsin.gov.ru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ООТЗС</dc:creator>
  <cp:lastModifiedBy>User</cp:lastModifiedBy>
  <cp:revision>243</cp:revision>
  <dcterms:created xsi:type="dcterms:W3CDTF">2015-09-22T10:09:52Z</dcterms:created>
  <dcterms:modified xsi:type="dcterms:W3CDTF">2023-04-26T06:20:51Z</dcterms:modified>
</cp:coreProperties>
</file>