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60" r:id="rId4"/>
    <p:sldId id="259" r:id="rId5"/>
    <p:sldId id="262" r:id="rId6"/>
    <p:sldId id="263" r:id="rId7"/>
    <p:sldId id="279" r:id="rId8"/>
    <p:sldId id="266" r:id="rId9"/>
    <p:sldId id="267" r:id="rId10"/>
    <p:sldId id="269" r:id="rId11"/>
    <p:sldId id="270" r:id="rId12"/>
    <p:sldId id="280" r:id="rId13"/>
    <p:sldId id="281" r:id="rId14"/>
    <p:sldId id="258" r:id="rId15"/>
    <p:sldId id="273" r:id="rId16"/>
    <p:sldId id="274" r:id="rId17"/>
    <p:sldId id="275" r:id="rId18"/>
    <p:sldId id="276" r:id="rId19"/>
    <p:sldId id="282" r:id="rId20"/>
    <p:sldId id="278" r:id="rId21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914400" y="138112"/>
            <a:ext cx="16459200" cy="2262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914400" y="2400300"/>
            <a:ext cx="16459200" cy="7886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26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.png"/><Relationship Id="rId7" Type="http://schemas.openxmlformats.org/officeDocument/2006/relationships/image" Target="../media/image4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hyperlink" Target="http://t.me/export_10" TargetMode="External"/><Relationship Id="rId5" Type="http://schemas.openxmlformats.org/officeDocument/2006/relationships/image" Target="../media/image51.png"/><Relationship Id="rId10" Type="http://schemas.openxmlformats.org/officeDocument/2006/relationships/hyperlink" Target="https://vk.com/export10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Group 2"/>
          <p:cNvGrpSpPr/>
          <p:nvPr/>
        </p:nvGrpSpPr>
        <p:grpSpPr>
          <a:xfrm>
            <a:off x="7378554" y="2168250"/>
            <a:ext cx="15393252" cy="14599072"/>
            <a:chOff x="0" y="0"/>
            <a:chExt cx="15393251" cy="14599069"/>
          </a:xfrm>
        </p:grpSpPr>
        <p:sp>
          <p:nvSpPr>
            <p:cNvPr id="94" name="Freeform 3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95" name="Freeform 4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96" name="Freeform 5"/>
            <p:cNvSpPr/>
            <p:nvPr/>
          </p:nvSpPr>
          <p:spPr>
            <a:xfrm rot="20603487">
              <a:off x="2621657" y="3617854"/>
              <a:ext cx="9786696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01" name="Group 6"/>
          <p:cNvGrpSpPr/>
          <p:nvPr/>
        </p:nvGrpSpPr>
        <p:grpSpPr>
          <a:xfrm>
            <a:off x="-3802718" y="-4697150"/>
            <a:ext cx="12763047" cy="13532334"/>
            <a:chOff x="0" y="0"/>
            <a:chExt cx="12763046" cy="13532332"/>
          </a:xfrm>
        </p:grpSpPr>
        <p:sp>
          <p:nvSpPr>
            <p:cNvPr id="98" name="Freeform 7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99" name="Freeform 8"/>
            <p:cNvSpPr/>
            <p:nvPr/>
          </p:nvSpPr>
          <p:spPr>
            <a:xfrm rot="5200089">
              <a:off x="2223521" y="3469514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00" name="Freeform 9"/>
            <p:cNvSpPr/>
            <p:nvPr/>
          </p:nvSpPr>
          <p:spPr>
            <a:xfrm rot="5200089">
              <a:off x="276124" y="1170460"/>
              <a:ext cx="9786696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04" name="Group 17"/>
          <p:cNvGrpSpPr/>
          <p:nvPr/>
        </p:nvGrpSpPr>
        <p:grpSpPr>
          <a:xfrm>
            <a:off x="3516220" y="2862184"/>
            <a:ext cx="3584855" cy="844414"/>
            <a:chOff x="0" y="0"/>
            <a:chExt cx="3584854" cy="844412"/>
          </a:xfrm>
        </p:grpSpPr>
        <p:sp>
          <p:nvSpPr>
            <p:cNvPr id="102" name="Freeform 18"/>
            <p:cNvSpPr/>
            <p:nvPr/>
          </p:nvSpPr>
          <p:spPr>
            <a:xfrm>
              <a:off x="0" y="0"/>
              <a:ext cx="3584855" cy="844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91" y="0"/>
                  </a:moveTo>
                  <a:lnTo>
                    <a:pt x="20810" y="0"/>
                  </a:lnTo>
                  <a:cubicBezTo>
                    <a:pt x="21019" y="0"/>
                    <a:pt x="21220" y="354"/>
                    <a:pt x="21368" y="983"/>
                  </a:cubicBezTo>
                  <a:cubicBezTo>
                    <a:pt x="21517" y="1612"/>
                    <a:pt x="21600" y="2466"/>
                    <a:pt x="21600" y="3356"/>
                  </a:cubicBezTo>
                  <a:lnTo>
                    <a:pt x="21600" y="18244"/>
                  </a:lnTo>
                  <a:cubicBezTo>
                    <a:pt x="21600" y="20097"/>
                    <a:pt x="21246" y="21600"/>
                    <a:pt x="20810" y="21600"/>
                  </a:cubicBezTo>
                  <a:lnTo>
                    <a:pt x="791" y="21600"/>
                  </a:lnTo>
                  <a:cubicBezTo>
                    <a:pt x="354" y="21600"/>
                    <a:pt x="0" y="20097"/>
                    <a:pt x="0" y="18244"/>
                  </a:cubicBezTo>
                  <a:lnTo>
                    <a:pt x="0" y="3356"/>
                  </a:lnTo>
                  <a:cubicBezTo>
                    <a:pt x="0" y="1503"/>
                    <a:pt x="354" y="0"/>
                    <a:pt x="791" y="0"/>
                  </a:cubicBezTo>
                  <a:close/>
                </a:path>
              </a:pathLst>
            </a:custGeom>
            <a:solidFill>
              <a:srgbClr val="1A1B1E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03" name="TextBox 19"/>
            <p:cNvSpPr/>
            <p:nvPr/>
          </p:nvSpPr>
          <p:spPr>
            <a:xfrm>
              <a:off x="0" y="422206"/>
              <a:ext cx="358485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 algn="ctr">
                <a:lnSpc>
                  <a:spcPts val="3900"/>
                </a:lnSpc>
                <a:defRPr sz="2700" b="1">
                  <a:solidFill>
                    <a:srgbClr val="FFFFFF"/>
                  </a:solidFill>
                  <a:latin typeface="Kollektif Bold"/>
                  <a:ea typeface="Kollektif Bold"/>
                  <a:cs typeface="Kollektif Bold"/>
                  <a:sym typeface="Kollektif Bold"/>
                </a:defRPr>
              </a:lvl1pPr>
            </a:lstStyle>
            <a:p>
              <a:r>
                <a:t>УСЛУГИ</a:t>
              </a:r>
            </a:p>
          </p:txBody>
        </p:sp>
      </p:grpSp>
      <p:sp>
        <p:nvSpPr>
          <p:cNvPr id="105" name="TextBox 21"/>
          <p:cNvSpPr txBox="1"/>
          <p:nvPr/>
        </p:nvSpPr>
        <p:spPr>
          <a:xfrm>
            <a:off x="808224" y="4051606"/>
            <a:ext cx="9000847" cy="3182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8300"/>
              </a:lnSpc>
              <a:defRPr sz="7900" b="1" spc="-143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dirty="0"/>
              <a:t>ЦЕНТРА ПОДДЕРЖКИ ЭКСПОРТА</a:t>
            </a:r>
          </a:p>
        </p:txBody>
      </p:sp>
      <p:sp>
        <p:nvSpPr>
          <p:cNvPr id="106" name="Freeform 22"/>
          <p:cNvSpPr/>
          <p:nvPr/>
        </p:nvSpPr>
        <p:spPr>
          <a:xfrm>
            <a:off x="3237654" y="8270098"/>
            <a:ext cx="4140901" cy="134061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07" name="Презентация ЦПЭ.png" descr="Презентация ЦПЭ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170605" y="-1117859"/>
            <a:ext cx="16548375" cy="189101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oup 2"/>
          <p:cNvGrpSpPr/>
          <p:nvPr/>
        </p:nvGrpSpPr>
        <p:grpSpPr>
          <a:xfrm>
            <a:off x="7796060" y="1402823"/>
            <a:ext cx="15393252" cy="14599071"/>
            <a:chOff x="0" y="0"/>
            <a:chExt cx="15393251" cy="14599069"/>
          </a:xfrm>
        </p:grpSpPr>
        <p:sp>
          <p:nvSpPr>
            <p:cNvPr id="109" name="Freeform 3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10" name="Freeform 4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11" name="Freeform 5"/>
            <p:cNvSpPr/>
            <p:nvPr/>
          </p:nvSpPr>
          <p:spPr>
            <a:xfrm rot="20603487">
              <a:off x="2621657" y="3617854"/>
              <a:ext cx="9786696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16" name="Group 6"/>
          <p:cNvGrpSpPr/>
          <p:nvPr/>
        </p:nvGrpSpPr>
        <p:grpSpPr>
          <a:xfrm>
            <a:off x="-3802718" y="-4697150"/>
            <a:ext cx="12763047" cy="13532334"/>
            <a:chOff x="0" y="0"/>
            <a:chExt cx="12763046" cy="13532332"/>
          </a:xfrm>
        </p:grpSpPr>
        <p:sp>
          <p:nvSpPr>
            <p:cNvPr id="113" name="Freeform 7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14" name="Freeform 8"/>
            <p:cNvSpPr/>
            <p:nvPr/>
          </p:nvSpPr>
          <p:spPr>
            <a:xfrm rot="5200089">
              <a:off x="2223521" y="3469514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15" name="Freeform 9"/>
            <p:cNvSpPr/>
            <p:nvPr/>
          </p:nvSpPr>
          <p:spPr>
            <a:xfrm rot="5200089">
              <a:off x="276124" y="1170460"/>
              <a:ext cx="9786696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17" name="Freeform 11"/>
          <p:cNvSpPr/>
          <p:nvPr/>
        </p:nvSpPr>
        <p:spPr>
          <a:xfrm>
            <a:off x="7796059" y="5785830"/>
            <a:ext cx="9778788" cy="29214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8" name="Freeform 12"/>
          <p:cNvSpPr/>
          <p:nvPr/>
        </p:nvSpPr>
        <p:spPr>
          <a:xfrm rot="3101439">
            <a:off x="15363775" y="1262702"/>
            <a:ext cx="2211072" cy="2342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9" name="TextBox 13"/>
          <p:cNvSpPr txBox="1"/>
          <p:nvPr/>
        </p:nvSpPr>
        <p:spPr>
          <a:xfrm>
            <a:off x="7873516" y="1969228"/>
            <a:ext cx="15833291" cy="299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7900"/>
              </a:lnSpc>
              <a:defRPr sz="6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ПРОВОДНИК </a:t>
            </a:r>
          </a:p>
          <a:p>
            <a:pPr>
              <a:lnSpc>
                <a:spcPts val="7900"/>
              </a:lnSpc>
              <a:defRPr sz="6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К ЭКСПОРТНОЙ</a:t>
            </a:r>
          </a:p>
          <a:p>
            <a:pPr>
              <a:lnSpc>
                <a:spcPts val="7900"/>
              </a:lnSpc>
              <a:defRPr sz="6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ДЕЯТЕЛЬНОСТИ</a:t>
            </a:r>
          </a:p>
        </p:txBody>
      </p:sp>
      <p:sp>
        <p:nvSpPr>
          <p:cNvPr id="120" name="TextBox 14"/>
          <p:cNvSpPr txBox="1"/>
          <p:nvPr/>
        </p:nvSpPr>
        <p:spPr>
          <a:xfrm>
            <a:off x="7536406" y="6239264"/>
            <a:ext cx="9722894" cy="13502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600"/>
              </a:lnSpc>
              <a:defRPr sz="2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С 2012 года Центр поддержки экспорта Карелии </a:t>
            </a:r>
          </a:p>
          <a:p>
            <a:pPr algn="ctr">
              <a:lnSpc>
                <a:spcPts val="3600"/>
              </a:lnSpc>
              <a:defRPr sz="2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оказывает предпринимателям услуги, </a:t>
            </a:r>
          </a:p>
          <a:p>
            <a:pPr algn="ctr">
              <a:lnSpc>
                <a:spcPts val="3600"/>
              </a:lnSpc>
              <a:defRPr sz="24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содействующие выходу на зарубежные рынки.</a:t>
            </a:r>
          </a:p>
        </p:txBody>
      </p:sp>
      <p:pic>
        <p:nvPicPr>
          <p:cNvPr id="121" name="Презентация ЦПЭ2.png" descr="Презентация ЦПЭ2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692884" y="866618"/>
            <a:ext cx="16361059" cy="83505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roup 2"/>
          <p:cNvGrpSpPr/>
          <p:nvPr/>
        </p:nvGrpSpPr>
        <p:grpSpPr>
          <a:xfrm>
            <a:off x="6878393" y="3345471"/>
            <a:ext cx="15393252" cy="12445147"/>
            <a:chOff x="0" y="0"/>
            <a:chExt cx="15393251" cy="12445145"/>
          </a:xfrm>
        </p:grpSpPr>
        <p:sp>
          <p:nvSpPr>
            <p:cNvPr id="174" name="Freeform 3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75" name="Freeform 4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79" name="Group 5"/>
          <p:cNvGrpSpPr/>
          <p:nvPr/>
        </p:nvGrpSpPr>
        <p:grpSpPr>
          <a:xfrm>
            <a:off x="-1855323" y="-4697150"/>
            <a:ext cx="10815652" cy="13532333"/>
            <a:chOff x="0" y="0"/>
            <a:chExt cx="10815650" cy="13532332"/>
          </a:xfrm>
        </p:grpSpPr>
        <p:sp>
          <p:nvSpPr>
            <p:cNvPr id="177" name="Freeform 6"/>
            <p:cNvSpPr/>
            <p:nvPr/>
          </p:nvSpPr>
          <p:spPr>
            <a:xfrm rot="5200089">
              <a:off x="752831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78" name="Freeform 7"/>
            <p:cNvSpPr/>
            <p:nvPr/>
          </p:nvSpPr>
          <p:spPr>
            <a:xfrm rot="5200089">
              <a:off x="276124" y="346951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180" name="Презентация ЦПЭ22.png" descr="Презентация ЦПЭ2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47373" y="1456785"/>
            <a:ext cx="15393254" cy="7373430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AutoShape 11"/>
          <p:cNvSpPr/>
          <p:nvPr/>
        </p:nvSpPr>
        <p:spPr>
          <a:xfrm>
            <a:off x="7759426" y="5427186"/>
            <a:ext cx="8359759" cy="1"/>
          </a:xfrm>
          <a:prstGeom prst="line">
            <a:avLst/>
          </a:prstGeom>
          <a:ln>
            <a:solidFill>
              <a:srgbClr val="1A1B1E">
                <a:alpha val="24706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2" name="AutoShape 13"/>
          <p:cNvSpPr/>
          <p:nvPr/>
        </p:nvSpPr>
        <p:spPr>
          <a:xfrm>
            <a:off x="7759426" y="6924882"/>
            <a:ext cx="8359759" cy="1"/>
          </a:xfrm>
          <a:prstGeom prst="line">
            <a:avLst/>
          </a:prstGeom>
          <a:ln>
            <a:solidFill>
              <a:srgbClr val="1A1B1E">
                <a:alpha val="24706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3" name="Freeform 14"/>
          <p:cNvSpPr/>
          <p:nvPr/>
        </p:nvSpPr>
        <p:spPr>
          <a:xfrm>
            <a:off x="14559030" y="919062"/>
            <a:ext cx="2470378" cy="250906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4" name="TextBox 15"/>
          <p:cNvSpPr txBox="1"/>
          <p:nvPr/>
        </p:nvSpPr>
        <p:spPr>
          <a:xfrm>
            <a:off x="7759426" y="2245154"/>
            <a:ext cx="8359759" cy="1114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8900"/>
              </a:lnSpc>
              <a:defRPr sz="7200" b="1">
                <a:solidFill>
                  <a:srgbClr val="1B385A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НАШИ ЦЕЛИ</a:t>
            </a:r>
          </a:p>
        </p:txBody>
      </p:sp>
      <p:sp>
        <p:nvSpPr>
          <p:cNvPr id="185" name="TextBox 16"/>
          <p:cNvSpPr txBox="1"/>
          <p:nvPr/>
        </p:nvSpPr>
        <p:spPr>
          <a:xfrm>
            <a:off x="7759426" y="4399672"/>
            <a:ext cx="8359759" cy="446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7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Вовлечение бизнеса в экспортную деятельность</a:t>
            </a:r>
          </a:p>
        </p:txBody>
      </p:sp>
      <p:sp>
        <p:nvSpPr>
          <p:cNvPr id="186" name="TextBox 17"/>
          <p:cNvSpPr txBox="1"/>
          <p:nvPr/>
        </p:nvSpPr>
        <p:spPr>
          <a:xfrm>
            <a:off x="7759426" y="5866472"/>
            <a:ext cx="7689845" cy="446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7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Выход бизнеса на иностранные рынки</a:t>
            </a:r>
          </a:p>
        </p:txBody>
      </p:sp>
      <p:sp>
        <p:nvSpPr>
          <p:cNvPr id="187" name="TextBox 18"/>
          <p:cNvSpPr txBox="1"/>
          <p:nvPr/>
        </p:nvSpPr>
        <p:spPr>
          <a:xfrm>
            <a:off x="7759426" y="7453521"/>
            <a:ext cx="7689845" cy="446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7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Повышение конкурентоспособности бизнеса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Group 2"/>
          <p:cNvGrpSpPr/>
          <p:nvPr/>
        </p:nvGrpSpPr>
        <p:grpSpPr>
          <a:xfrm>
            <a:off x="-2038994" y="1538599"/>
            <a:ext cx="15393252" cy="12445147"/>
            <a:chOff x="0" y="0"/>
            <a:chExt cx="15393251" cy="12445145"/>
          </a:xfrm>
        </p:grpSpPr>
        <p:sp>
          <p:nvSpPr>
            <p:cNvPr id="158" name="Freeform 3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59" name="Freeform 4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61" name="Freeform 5"/>
          <p:cNvSpPr/>
          <p:nvPr/>
        </p:nvSpPr>
        <p:spPr>
          <a:xfrm rot="5200089">
            <a:off x="11934021" y="-3420892"/>
            <a:ext cx="9786695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64" name="Group 6"/>
          <p:cNvGrpSpPr/>
          <p:nvPr/>
        </p:nvGrpSpPr>
        <p:grpSpPr>
          <a:xfrm>
            <a:off x="1868670" y="3270194"/>
            <a:ext cx="2726378" cy="1214838"/>
            <a:chOff x="0" y="0"/>
            <a:chExt cx="2726377" cy="1214836"/>
          </a:xfrm>
        </p:grpSpPr>
        <p:sp>
          <p:nvSpPr>
            <p:cNvPr id="162" name="Freeform 7"/>
            <p:cNvSpPr/>
            <p:nvPr/>
          </p:nvSpPr>
          <p:spPr>
            <a:xfrm>
              <a:off x="0" y="0"/>
              <a:ext cx="2726378" cy="1214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97" y="0"/>
                  </a:moveTo>
                  <a:lnTo>
                    <a:pt x="18103" y="0"/>
                  </a:lnTo>
                  <a:cubicBezTo>
                    <a:pt x="19031" y="0"/>
                    <a:pt x="19920" y="827"/>
                    <a:pt x="20576" y="2298"/>
                  </a:cubicBezTo>
                  <a:cubicBezTo>
                    <a:pt x="21232" y="3770"/>
                    <a:pt x="21600" y="5766"/>
                    <a:pt x="21600" y="7847"/>
                  </a:cubicBezTo>
                  <a:lnTo>
                    <a:pt x="21600" y="13753"/>
                  </a:lnTo>
                  <a:cubicBezTo>
                    <a:pt x="21600" y="15834"/>
                    <a:pt x="21232" y="17830"/>
                    <a:pt x="20576" y="19302"/>
                  </a:cubicBezTo>
                  <a:cubicBezTo>
                    <a:pt x="19920" y="20773"/>
                    <a:pt x="19031" y="21600"/>
                    <a:pt x="18103" y="21600"/>
                  </a:cubicBezTo>
                  <a:lnTo>
                    <a:pt x="3497" y="21600"/>
                  </a:lnTo>
                  <a:cubicBezTo>
                    <a:pt x="2569" y="21600"/>
                    <a:pt x="1680" y="20773"/>
                    <a:pt x="1024" y="19302"/>
                  </a:cubicBezTo>
                  <a:cubicBezTo>
                    <a:pt x="368" y="17830"/>
                    <a:pt x="0" y="15834"/>
                    <a:pt x="0" y="13753"/>
                  </a:cubicBezTo>
                  <a:lnTo>
                    <a:pt x="0" y="7847"/>
                  </a:lnTo>
                  <a:cubicBezTo>
                    <a:pt x="0" y="5766"/>
                    <a:pt x="368" y="3770"/>
                    <a:pt x="1024" y="2298"/>
                  </a:cubicBezTo>
                  <a:cubicBezTo>
                    <a:pt x="1680" y="827"/>
                    <a:pt x="2569" y="0"/>
                    <a:pt x="3497" y="0"/>
                  </a:cubicBezTo>
                  <a:close/>
                </a:path>
              </a:pathLst>
            </a:custGeom>
            <a:solidFill>
              <a:srgbClr val="1B385A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3" name="TextBox 8"/>
            <p:cNvSpPr txBox="1"/>
            <p:nvPr/>
          </p:nvSpPr>
          <p:spPr>
            <a:xfrm>
              <a:off x="0" y="445299"/>
              <a:ext cx="2726377" cy="498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 algn="ctr">
                <a:lnSpc>
                  <a:spcPts val="3000"/>
                </a:lnSpc>
                <a:defRPr sz="3000" b="1">
                  <a:solidFill>
                    <a:srgbClr val="FFFFFF"/>
                  </a:solidFill>
                  <a:latin typeface="Inter Bold"/>
                  <a:ea typeface="Inter Bold"/>
                  <a:cs typeface="Inter Bold"/>
                  <a:sym typeface="Inter Bold"/>
                </a:defRPr>
              </a:lvl1pPr>
            </a:lstStyle>
            <a:p>
              <a:r>
                <a:t>7,7 МЛН</a:t>
              </a:r>
            </a:p>
          </p:txBody>
        </p:sp>
      </p:grpSp>
      <p:grpSp>
        <p:nvGrpSpPr>
          <p:cNvPr id="167" name="Group 9"/>
          <p:cNvGrpSpPr/>
          <p:nvPr/>
        </p:nvGrpSpPr>
        <p:grpSpPr>
          <a:xfrm>
            <a:off x="1868670" y="5894389"/>
            <a:ext cx="2726378" cy="1142523"/>
            <a:chOff x="0" y="0"/>
            <a:chExt cx="2726377" cy="1142522"/>
          </a:xfrm>
        </p:grpSpPr>
        <p:sp>
          <p:nvSpPr>
            <p:cNvPr id="165" name="Freeform 10"/>
            <p:cNvSpPr/>
            <p:nvPr/>
          </p:nvSpPr>
          <p:spPr>
            <a:xfrm>
              <a:off x="0" y="-1"/>
              <a:ext cx="2726378" cy="1142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97" y="0"/>
                  </a:moveTo>
                  <a:lnTo>
                    <a:pt x="18103" y="0"/>
                  </a:lnTo>
                  <a:cubicBezTo>
                    <a:pt x="19031" y="0"/>
                    <a:pt x="19920" y="879"/>
                    <a:pt x="20576" y="2444"/>
                  </a:cubicBezTo>
                  <a:cubicBezTo>
                    <a:pt x="21232" y="4009"/>
                    <a:pt x="21600" y="6131"/>
                    <a:pt x="21600" y="8344"/>
                  </a:cubicBezTo>
                  <a:lnTo>
                    <a:pt x="21600" y="13256"/>
                  </a:lnTo>
                  <a:cubicBezTo>
                    <a:pt x="21600" y="15469"/>
                    <a:pt x="21232" y="17591"/>
                    <a:pt x="20576" y="19156"/>
                  </a:cubicBezTo>
                  <a:cubicBezTo>
                    <a:pt x="19920" y="20721"/>
                    <a:pt x="19031" y="21600"/>
                    <a:pt x="18103" y="21600"/>
                  </a:cubicBezTo>
                  <a:lnTo>
                    <a:pt x="3497" y="21600"/>
                  </a:lnTo>
                  <a:cubicBezTo>
                    <a:pt x="2569" y="21600"/>
                    <a:pt x="1680" y="20721"/>
                    <a:pt x="1024" y="19156"/>
                  </a:cubicBezTo>
                  <a:cubicBezTo>
                    <a:pt x="368" y="17591"/>
                    <a:pt x="0" y="15469"/>
                    <a:pt x="0" y="13256"/>
                  </a:cubicBezTo>
                  <a:lnTo>
                    <a:pt x="0" y="8344"/>
                  </a:lnTo>
                  <a:cubicBezTo>
                    <a:pt x="0" y="6131"/>
                    <a:pt x="368" y="4009"/>
                    <a:pt x="1024" y="2444"/>
                  </a:cubicBezTo>
                  <a:cubicBezTo>
                    <a:pt x="1680" y="879"/>
                    <a:pt x="2569" y="0"/>
                    <a:pt x="3497" y="0"/>
                  </a:cubicBezTo>
                  <a:close/>
                </a:path>
              </a:pathLst>
            </a:custGeom>
            <a:solidFill>
              <a:srgbClr val="1B385A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6" name="TextBox 11"/>
            <p:cNvSpPr txBox="1"/>
            <p:nvPr/>
          </p:nvSpPr>
          <p:spPr>
            <a:xfrm>
              <a:off x="0" y="409141"/>
              <a:ext cx="2726377" cy="498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 algn="ctr">
                <a:lnSpc>
                  <a:spcPts val="3000"/>
                </a:lnSpc>
                <a:defRPr sz="3000" b="1">
                  <a:solidFill>
                    <a:srgbClr val="F3F5F7"/>
                  </a:solidFill>
                  <a:latin typeface="Inter Bold"/>
                  <a:ea typeface="Inter Bold"/>
                  <a:cs typeface="Inter Bold"/>
                  <a:sym typeface="Inter Bold"/>
                </a:defRPr>
              </a:lvl1pPr>
            </a:lstStyle>
            <a:p>
              <a:r>
                <a:rPr lang="ru-RU" dirty="0"/>
                <a:t>13,73</a:t>
              </a:r>
              <a:r>
                <a:rPr dirty="0"/>
                <a:t> МЛН</a:t>
              </a:r>
            </a:p>
          </p:txBody>
        </p:sp>
      </p:grpSp>
      <p:grpSp>
        <p:nvGrpSpPr>
          <p:cNvPr id="170" name="Group 12"/>
          <p:cNvGrpSpPr/>
          <p:nvPr/>
        </p:nvGrpSpPr>
        <p:grpSpPr>
          <a:xfrm>
            <a:off x="13154130" y="976222"/>
            <a:ext cx="8365645" cy="11039301"/>
            <a:chOff x="-735397" y="-182008"/>
            <a:chExt cx="8365643" cy="11039299"/>
          </a:xfrm>
        </p:grpSpPr>
        <p:sp>
          <p:nvSpPr>
            <p:cNvPr id="168" name="Freeform 13"/>
            <p:cNvSpPr/>
            <p:nvPr/>
          </p:nvSpPr>
          <p:spPr>
            <a:xfrm>
              <a:off x="-402742" y="56700"/>
              <a:ext cx="8032988" cy="10204364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9" name="Freeform 14"/>
            <p:cNvSpPr/>
            <p:nvPr/>
          </p:nvSpPr>
          <p:spPr>
            <a:xfrm>
              <a:off x="-735398" y="-182009"/>
              <a:ext cx="5464454" cy="11039300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71" name="TextBox 15"/>
          <p:cNvSpPr txBox="1"/>
          <p:nvPr/>
        </p:nvSpPr>
        <p:spPr>
          <a:xfrm>
            <a:off x="4973299" y="3002476"/>
            <a:ext cx="8036419" cy="4247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4400"/>
              </a:lnSpc>
              <a:defRPr sz="3100" b="1">
                <a:solidFill>
                  <a:srgbClr val="11111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dirty="0" err="1"/>
              <a:t>долларов</a:t>
            </a:r>
            <a:r>
              <a:rPr dirty="0"/>
              <a:t> США</a:t>
            </a:r>
          </a:p>
          <a:p>
            <a:pPr>
              <a:lnSpc>
                <a:spcPts val="4400"/>
              </a:lnSpc>
              <a:defRPr sz="3100" b="1">
                <a:solidFill>
                  <a:srgbClr val="11111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dirty="0" err="1"/>
              <a:t>За</a:t>
            </a:r>
            <a:r>
              <a:rPr dirty="0"/>
              <a:t> 2023 </a:t>
            </a:r>
            <a:r>
              <a:rPr dirty="0" err="1"/>
              <a:t>год</a:t>
            </a:r>
            <a:r>
              <a:rPr dirty="0"/>
              <a:t> 18 </a:t>
            </a:r>
            <a:r>
              <a:rPr dirty="0" err="1"/>
              <a:t>компаний</a:t>
            </a:r>
            <a:r>
              <a:rPr dirty="0"/>
              <a:t> </a:t>
            </a:r>
            <a:r>
              <a:rPr dirty="0" err="1"/>
              <a:t>заключили</a:t>
            </a:r>
            <a:r>
              <a:rPr dirty="0"/>
              <a:t> </a:t>
            </a:r>
            <a:r>
              <a:rPr dirty="0" err="1"/>
              <a:t>контракты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эту</a:t>
            </a:r>
            <a:r>
              <a:rPr dirty="0"/>
              <a:t> </a:t>
            </a:r>
            <a:r>
              <a:rPr dirty="0" err="1"/>
              <a:t>сумму</a:t>
            </a:r>
            <a:endParaRPr dirty="0"/>
          </a:p>
          <a:p>
            <a:pPr>
              <a:lnSpc>
                <a:spcPts val="4400"/>
              </a:lnSpc>
            </a:pPr>
            <a:endParaRPr dirty="0"/>
          </a:p>
          <a:p>
            <a:pPr>
              <a:lnSpc>
                <a:spcPts val="2600"/>
              </a:lnSpc>
            </a:pPr>
            <a:endParaRPr dirty="0"/>
          </a:p>
          <a:p>
            <a:pPr>
              <a:lnSpc>
                <a:spcPts val="4400"/>
              </a:lnSpc>
              <a:defRPr sz="3100" b="1">
                <a:solidFill>
                  <a:srgbClr val="11111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dirty="0" err="1"/>
              <a:t>долларов</a:t>
            </a:r>
            <a:r>
              <a:rPr dirty="0"/>
              <a:t> США </a:t>
            </a:r>
          </a:p>
          <a:p>
            <a:pPr>
              <a:lnSpc>
                <a:spcPts val="4400"/>
              </a:lnSpc>
              <a:defRPr sz="3100" b="1">
                <a:solidFill>
                  <a:srgbClr val="11111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dirty="0" err="1"/>
              <a:t>За</a:t>
            </a:r>
            <a:r>
              <a:rPr dirty="0"/>
              <a:t> 2024 </a:t>
            </a:r>
            <a:r>
              <a:rPr dirty="0" err="1"/>
              <a:t>год</a:t>
            </a:r>
            <a:r>
              <a:rPr dirty="0"/>
              <a:t> 1</a:t>
            </a:r>
            <a:r>
              <a:rPr lang="en-US" dirty="0"/>
              <a:t>8</a:t>
            </a:r>
            <a:r>
              <a:rPr dirty="0"/>
              <a:t> </a:t>
            </a:r>
            <a:r>
              <a:rPr dirty="0" err="1"/>
              <a:t>компаний</a:t>
            </a:r>
            <a:r>
              <a:rPr dirty="0"/>
              <a:t> </a:t>
            </a:r>
            <a:r>
              <a:rPr dirty="0" err="1"/>
              <a:t>заключили</a:t>
            </a:r>
            <a:r>
              <a:rPr dirty="0"/>
              <a:t> </a:t>
            </a:r>
            <a:r>
              <a:rPr dirty="0" err="1"/>
              <a:t>контракты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эту</a:t>
            </a:r>
            <a:r>
              <a:rPr dirty="0"/>
              <a:t> </a:t>
            </a:r>
            <a:r>
              <a:rPr dirty="0" err="1"/>
              <a:t>сумму</a:t>
            </a:r>
            <a:endParaRPr dirty="0"/>
          </a:p>
        </p:txBody>
      </p:sp>
      <p:sp>
        <p:nvSpPr>
          <p:cNvPr id="172" name="TextBox 16"/>
          <p:cNvSpPr txBox="1"/>
          <p:nvPr/>
        </p:nvSpPr>
        <p:spPr>
          <a:xfrm>
            <a:off x="5841339" y="1622546"/>
            <a:ext cx="14236431" cy="772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700"/>
              </a:lnSpc>
              <a:defRPr sz="6300" b="1" spc="-326">
                <a:solidFill>
                  <a:srgbClr val="1B385A"/>
                </a:solidFill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r>
              <a:t>ЭКСПОРТ - ЛЕГКО!</a:t>
            </a:r>
          </a:p>
        </p:txBody>
      </p:sp>
      <p:sp>
        <p:nvSpPr>
          <p:cNvPr id="17" name="TextBox 15">
            <a:extLst>
              <a:ext uri="{FF2B5EF4-FFF2-40B4-BE49-F238E27FC236}">
                <a16:creationId xmlns:a16="http://schemas.microsoft.com/office/drawing/2014/main" id="{5C7EF122-5112-4802-9954-78D905B8D2C1}"/>
              </a:ext>
            </a:extLst>
          </p:cNvPr>
          <p:cNvSpPr txBox="1"/>
          <p:nvPr/>
        </p:nvSpPr>
        <p:spPr>
          <a:xfrm>
            <a:off x="1583025" y="8921353"/>
            <a:ext cx="10586984" cy="5281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4400"/>
              </a:lnSpc>
              <a:defRPr sz="3100" b="1">
                <a:solidFill>
                  <a:srgbClr val="111111"/>
                </a:solidFill>
                <a:latin typeface="Inter Bold"/>
                <a:ea typeface="Inter Bold"/>
                <a:cs typeface="Inter Bold"/>
                <a:sym typeface="Inter Bold"/>
              </a:defRPr>
            </a:pPr>
            <a:r>
              <a:rPr lang="ru-RU" dirty="0"/>
              <a:t>17 место в рейтинге ЦПЭ из 85 центров по России в 2024 году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Freeform 2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07" name="Group 3"/>
          <p:cNvGrpSpPr/>
          <p:nvPr/>
        </p:nvGrpSpPr>
        <p:grpSpPr>
          <a:xfrm>
            <a:off x="-3662748" y="-5232966"/>
            <a:ext cx="12763047" cy="11233279"/>
            <a:chOff x="0" y="0"/>
            <a:chExt cx="12763046" cy="11233278"/>
          </a:xfrm>
        </p:grpSpPr>
        <p:sp>
          <p:nvSpPr>
            <p:cNvPr id="205" name="Freeform 4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06" name="Freeform 5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08" name="Freeform 7"/>
          <p:cNvSpPr/>
          <p:nvPr/>
        </p:nvSpPr>
        <p:spPr>
          <a:xfrm>
            <a:off x="7934927" y="2779554"/>
            <a:ext cx="9131683" cy="870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9" y="0"/>
                </a:moveTo>
                <a:lnTo>
                  <a:pt x="21141" y="0"/>
                </a:lnTo>
                <a:cubicBezTo>
                  <a:pt x="21263" y="0"/>
                  <a:pt x="21380" y="507"/>
                  <a:pt x="21466" y="1409"/>
                </a:cubicBezTo>
                <a:cubicBezTo>
                  <a:pt x="21552" y="2311"/>
                  <a:pt x="21600" y="3535"/>
                  <a:pt x="21600" y="4811"/>
                </a:cubicBezTo>
                <a:lnTo>
                  <a:pt x="21600" y="16789"/>
                </a:lnTo>
                <a:cubicBezTo>
                  <a:pt x="21600" y="19446"/>
                  <a:pt x="21395" y="21600"/>
                  <a:pt x="21141" y="21600"/>
                </a:cubicBezTo>
                <a:lnTo>
                  <a:pt x="459" y="21600"/>
                </a:lnTo>
                <a:cubicBezTo>
                  <a:pt x="337" y="21600"/>
                  <a:pt x="220" y="21093"/>
                  <a:pt x="134" y="20191"/>
                </a:cubicBezTo>
                <a:cubicBezTo>
                  <a:pt x="48" y="19289"/>
                  <a:pt x="0" y="18065"/>
                  <a:pt x="0" y="16789"/>
                </a:cubicBezTo>
                <a:lnTo>
                  <a:pt x="0" y="4811"/>
                </a:lnTo>
                <a:cubicBezTo>
                  <a:pt x="0" y="3535"/>
                  <a:pt x="48" y="2311"/>
                  <a:pt x="134" y="1409"/>
                </a:cubicBezTo>
                <a:cubicBezTo>
                  <a:pt x="220" y="507"/>
                  <a:pt x="337" y="0"/>
                  <a:pt x="459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9" name="Freeform 10"/>
          <p:cNvSpPr/>
          <p:nvPr/>
        </p:nvSpPr>
        <p:spPr>
          <a:xfrm>
            <a:off x="7934927" y="1811085"/>
            <a:ext cx="9131683" cy="8965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9" y="0"/>
                </a:moveTo>
                <a:lnTo>
                  <a:pt x="21141" y="0"/>
                </a:lnTo>
                <a:cubicBezTo>
                  <a:pt x="21263" y="0"/>
                  <a:pt x="21380" y="492"/>
                  <a:pt x="21466" y="1368"/>
                </a:cubicBezTo>
                <a:cubicBezTo>
                  <a:pt x="21552" y="2244"/>
                  <a:pt x="21600" y="3432"/>
                  <a:pt x="21600" y="4671"/>
                </a:cubicBezTo>
                <a:lnTo>
                  <a:pt x="21600" y="16929"/>
                </a:lnTo>
                <a:cubicBezTo>
                  <a:pt x="21600" y="18168"/>
                  <a:pt x="21552" y="19356"/>
                  <a:pt x="21466" y="20232"/>
                </a:cubicBezTo>
                <a:cubicBezTo>
                  <a:pt x="21380" y="21108"/>
                  <a:pt x="21263" y="21600"/>
                  <a:pt x="21141" y="21600"/>
                </a:cubicBezTo>
                <a:lnTo>
                  <a:pt x="459" y="21600"/>
                </a:lnTo>
                <a:cubicBezTo>
                  <a:pt x="337" y="21600"/>
                  <a:pt x="220" y="21108"/>
                  <a:pt x="134" y="20232"/>
                </a:cubicBezTo>
                <a:cubicBezTo>
                  <a:pt x="48" y="19356"/>
                  <a:pt x="0" y="18168"/>
                  <a:pt x="0" y="16929"/>
                </a:cubicBezTo>
                <a:lnTo>
                  <a:pt x="0" y="4671"/>
                </a:lnTo>
                <a:cubicBezTo>
                  <a:pt x="0" y="3432"/>
                  <a:pt x="48" y="2244"/>
                  <a:pt x="134" y="1368"/>
                </a:cubicBezTo>
                <a:cubicBezTo>
                  <a:pt x="220" y="492"/>
                  <a:pt x="337" y="0"/>
                  <a:pt x="459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0" name="TextBox 12"/>
          <p:cNvSpPr txBox="1"/>
          <p:nvPr/>
        </p:nvSpPr>
        <p:spPr>
          <a:xfrm>
            <a:off x="834743" y="3154455"/>
            <a:ext cx="7879010" cy="29875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5900"/>
              </a:lnSpc>
              <a:defRPr sz="4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ПОМОЩЬ ЦПЭ</a:t>
            </a:r>
          </a:p>
          <a:p>
            <a:pPr>
              <a:lnSpc>
                <a:spcPts val="5900"/>
              </a:lnSpc>
              <a:defRPr sz="4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С УЧАСТИЕМ </a:t>
            </a:r>
          </a:p>
          <a:p>
            <a:pPr>
              <a:lnSpc>
                <a:spcPts val="5900"/>
              </a:lnSpc>
              <a:defRPr sz="4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В МЕЖДУНАРОДНЫХ ВЫСТАВКАХ </a:t>
            </a:r>
          </a:p>
        </p:txBody>
      </p:sp>
      <p:sp>
        <p:nvSpPr>
          <p:cNvPr id="211" name="Freeform 14"/>
          <p:cNvSpPr/>
          <p:nvPr/>
        </p:nvSpPr>
        <p:spPr>
          <a:xfrm>
            <a:off x="7934927" y="3722010"/>
            <a:ext cx="9131683" cy="896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9" y="0"/>
                </a:moveTo>
                <a:lnTo>
                  <a:pt x="21141" y="0"/>
                </a:lnTo>
                <a:cubicBezTo>
                  <a:pt x="21263" y="0"/>
                  <a:pt x="21380" y="492"/>
                  <a:pt x="21466" y="1369"/>
                </a:cubicBezTo>
                <a:cubicBezTo>
                  <a:pt x="21552" y="2245"/>
                  <a:pt x="21600" y="3434"/>
                  <a:pt x="21600" y="4673"/>
                </a:cubicBezTo>
                <a:lnTo>
                  <a:pt x="21600" y="16927"/>
                </a:lnTo>
                <a:cubicBezTo>
                  <a:pt x="21600" y="19508"/>
                  <a:pt x="21395" y="21600"/>
                  <a:pt x="21141" y="21600"/>
                </a:cubicBezTo>
                <a:lnTo>
                  <a:pt x="459" y="21600"/>
                </a:lnTo>
                <a:cubicBezTo>
                  <a:pt x="337" y="21600"/>
                  <a:pt x="220" y="21108"/>
                  <a:pt x="134" y="20231"/>
                </a:cubicBezTo>
                <a:cubicBezTo>
                  <a:pt x="48" y="19355"/>
                  <a:pt x="0" y="18166"/>
                  <a:pt x="0" y="16927"/>
                </a:cubicBezTo>
                <a:lnTo>
                  <a:pt x="0" y="4673"/>
                </a:lnTo>
                <a:cubicBezTo>
                  <a:pt x="0" y="3434"/>
                  <a:pt x="48" y="2245"/>
                  <a:pt x="134" y="1369"/>
                </a:cubicBezTo>
                <a:cubicBezTo>
                  <a:pt x="220" y="492"/>
                  <a:pt x="337" y="0"/>
                  <a:pt x="459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2" name="Freeform 17"/>
          <p:cNvSpPr/>
          <p:nvPr/>
        </p:nvSpPr>
        <p:spPr>
          <a:xfrm>
            <a:off x="7934927" y="4749689"/>
            <a:ext cx="9131683" cy="896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9" y="0"/>
                </a:moveTo>
                <a:lnTo>
                  <a:pt x="21141" y="0"/>
                </a:lnTo>
                <a:cubicBezTo>
                  <a:pt x="21263" y="0"/>
                  <a:pt x="21380" y="492"/>
                  <a:pt x="21466" y="1369"/>
                </a:cubicBezTo>
                <a:cubicBezTo>
                  <a:pt x="21552" y="2245"/>
                  <a:pt x="21600" y="3434"/>
                  <a:pt x="21600" y="4673"/>
                </a:cubicBezTo>
                <a:lnTo>
                  <a:pt x="21600" y="16927"/>
                </a:lnTo>
                <a:cubicBezTo>
                  <a:pt x="21600" y="19508"/>
                  <a:pt x="21395" y="21600"/>
                  <a:pt x="21141" y="21600"/>
                </a:cubicBezTo>
                <a:lnTo>
                  <a:pt x="459" y="21600"/>
                </a:lnTo>
                <a:cubicBezTo>
                  <a:pt x="337" y="21600"/>
                  <a:pt x="220" y="21108"/>
                  <a:pt x="134" y="20231"/>
                </a:cubicBezTo>
                <a:cubicBezTo>
                  <a:pt x="48" y="19355"/>
                  <a:pt x="0" y="18166"/>
                  <a:pt x="0" y="16927"/>
                </a:cubicBezTo>
                <a:lnTo>
                  <a:pt x="0" y="4673"/>
                </a:lnTo>
                <a:cubicBezTo>
                  <a:pt x="0" y="3434"/>
                  <a:pt x="48" y="2245"/>
                  <a:pt x="134" y="1369"/>
                </a:cubicBezTo>
                <a:cubicBezTo>
                  <a:pt x="220" y="492"/>
                  <a:pt x="337" y="0"/>
                  <a:pt x="459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3" name="Freeform 20"/>
          <p:cNvSpPr/>
          <p:nvPr/>
        </p:nvSpPr>
        <p:spPr>
          <a:xfrm>
            <a:off x="7934927" y="5792966"/>
            <a:ext cx="9277630" cy="873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44" y="0"/>
                </a:moveTo>
                <a:lnTo>
                  <a:pt x="21156" y="0"/>
                </a:lnTo>
                <a:cubicBezTo>
                  <a:pt x="21274" y="0"/>
                  <a:pt x="21387" y="497"/>
                  <a:pt x="21470" y="1382"/>
                </a:cubicBezTo>
                <a:cubicBezTo>
                  <a:pt x="21553" y="2267"/>
                  <a:pt x="21600" y="3467"/>
                  <a:pt x="21600" y="4718"/>
                </a:cubicBezTo>
                <a:lnTo>
                  <a:pt x="21600" y="16882"/>
                </a:lnTo>
                <a:cubicBezTo>
                  <a:pt x="21600" y="18133"/>
                  <a:pt x="21553" y="19333"/>
                  <a:pt x="21470" y="20218"/>
                </a:cubicBezTo>
                <a:cubicBezTo>
                  <a:pt x="21387" y="21103"/>
                  <a:pt x="21274" y="21600"/>
                  <a:pt x="21156" y="21600"/>
                </a:cubicBezTo>
                <a:lnTo>
                  <a:pt x="444" y="21600"/>
                </a:lnTo>
                <a:cubicBezTo>
                  <a:pt x="326" y="21600"/>
                  <a:pt x="213" y="21103"/>
                  <a:pt x="130" y="20218"/>
                </a:cubicBezTo>
                <a:cubicBezTo>
                  <a:pt x="47" y="19333"/>
                  <a:pt x="0" y="18133"/>
                  <a:pt x="0" y="16882"/>
                </a:cubicBezTo>
                <a:lnTo>
                  <a:pt x="0" y="4718"/>
                </a:lnTo>
                <a:cubicBezTo>
                  <a:pt x="0" y="3467"/>
                  <a:pt x="47" y="2267"/>
                  <a:pt x="130" y="1382"/>
                </a:cubicBezTo>
                <a:cubicBezTo>
                  <a:pt x="213" y="497"/>
                  <a:pt x="326" y="0"/>
                  <a:pt x="44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16" name="Group 22"/>
          <p:cNvGrpSpPr/>
          <p:nvPr/>
        </p:nvGrpSpPr>
        <p:grpSpPr>
          <a:xfrm>
            <a:off x="834743" y="1551281"/>
            <a:ext cx="1415110" cy="1416123"/>
            <a:chOff x="0" y="0"/>
            <a:chExt cx="1415109" cy="1416122"/>
          </a:xfrm>
        </p:grpSpPr>
        <p:sp>
          <p:nvSpPr>
            <p:cNvPr id="214" name="Freeform 24"/>
            <p:cNvSpPr/>
            <p:nvPr/>
          </p:nvSpPr>
          <p:spPr>
            <a:xfrm>
              <a:off x="0" y="0"/>
              <a:ext cx="1415110" cy="1416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7AA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15" name="Freeform 26"/>
            <p:cNvSpPr/>
            <p:nvPr/>
          </p:nvSpPr>
          <p:spPr>
            <a:xfrm>
              <a:off x="171135" y="171642"/>
              <a:ext cx="1072840" cy="1072839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17" name="Freeform 28"/>
          <p:cNvSpPr/>
          <p:nvPr/>
        </p:nvSpPr>
        <p:spPr>
          <a:xfrm>
            <a:off x="7981671" y="6809546"/>
            <a:ext cx="9277630" cy="11820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44" y="0"/>
                </a:moveTo>
                <a:lnTo>
                  <a:pt x="21156" y="0"/>
                </a:lnTo>
                <a:cubicBezTo>
                  <a:pt x="21274" y="0"/>
                  <a:pt x="21387" y="367"/>
                  <a:pt x="21470" y="1021"/>
                </a:cubicBezTo>
                <a:cubicBezTo>
                  <a:pt x="21553" y="1675"/>
                  <a:pt x="21600" y="2562"/>
                  <a:pt x="21600" y="3487"/>
                </a:cubicBezTo>
                <a:lnTo>
                  <a:pt x="21600" y="18113"/>
                </a:lnTo>
                <a:cubicBezTo>
                  <a:pt x="21600" y="19038"/>
                  <a:pt x="21553" y="19925"/>
                  <a:pt x="21470" y="20579"/>
                </a:cubicBezTo>
                <a:cubicBezTo>
                  <a:pt x="21387" y="21233"/>
                  <a:pt x="21274" y="21600"/>
                  <a:pt x="21156" y="21600"/>
                </a:cubicBezTo>
                <a:lnTo>
                  <a:pt x="444" y="21600"/>
                </a:lnTo>
                <a:cubicBezTo>
                  <a:pt x="326" y="21600"/>
                  <a:pt x="213" y="21233"/>
                  <a:pt x="130" y="20579"/>
                </a:cubicBezTo>
                <a:cubicBezTo>
                  <a:pt x="47" y="19925"/>
                  <a:pt x="0" y="19038"/>
                  <a:pt x="0" y="18113"/>
                </a:cubicBezTo>
                <a:lnTo>
                  <a:pt x="0" y="3487"/>
                </a:lnTo>
                <a:cubicBezTo>
                  <a:pt x="0" y="2562"/>
                  <a:pt x="47" y="1675"/>
                  <a:pt x="130" y="1021"/>
                </a:cubicBezTo>
                <a:cubicBezTo>
                  <a:pt x="213" y="367"/>
                  <a:pt x="326" y="0"/>
                  <a:pt x="44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8" name="TextBox 30"/>
          <p:cNvSpPr txBox="1"/>
          <p:nvPr/>
        </p:nvSpPr>
        <p:spPr>
          <a:xfrm>
            <a:off x="8386335" y="1889055"/>
            <a:ext cx="10950692" cy="6717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Подбор международной отраслевой выставки </a:t>
            </a:r>
          </a:p>
          <a:p>
            <a:pPr>
              <a:lnSpc>
                <a:spcPts val="3800"/>
              </a:lnSpc>
            </a:pPr>
            <a:endParaRPr/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Оплата регистрационных взносов</a:t>
            </a:r>
          </a:p>
          <a:p>
            <a:pPr>
              <a:lnSpc>
                <a:spcPts val="3800"/>
              </a:lnSpc>
            </a:pPr>
            <a:endParaRPr/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Аренда и застройка стенда</a:t>
            </a:r>
          </a:p>
          <a:p>
            <a:pPr>
              <a:lnSpc>
                <a:spcPts val="3800"/>
              </a:lnSpc>
            </a:pPr>
            <a:endParaRPr/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Трансфер в иностранном государстве </a:t>
            </a:r>
          </a:p>
          <a:p>
            <a:pPr>
              <a:lnSpc>
                <a:spcPts val="3800"/>
              </a:lnSpc>
            </a:pPr>
            <a:endParaRPr/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Лингвистическое сопровождение </a:t>
            </a:r>
          </a:p>
          <a:p>
            <a:pPr>
              <a:lnSpc>
                <a:spcPts val="3800"/>
              </a:lnSpc>
            </a:pPr>
            <a:endParaRPr/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Подготовка презентационных материалов</a:t>
            </a:r>
          </a:p>
          <a:p>
            <a:pPr>
              <a:lnSpc>
                <a:spcPts val="3800"/>
              </a:lnSpc>
              <a:defRPr sz="25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на иностранном языке</a:t>
            </a:r>
          </a:p>
          <a:p>
            <a:pPr>
              <a:lnSpc>
                <a:spcPts val="3800"/>
              </a:lnSpc>
            </a:pPr>
            <a:endParaRPr/>
          </a:p>
        </p:txBody>
      </p:sp>
      <p:sp>
        <p:nvSpPr>
          <p:cNvPr id="219" name="Freeform 31"/>
          <p:cNvSpPr/>
          <p:nvPr/>
        </p:nvSpPr>
        <p:spPr>
          <a:xfrm>
            <a:off x="15076107" y="6279850"/>
            <a:ext cx="3211894" cy="391296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0" name="Freeform 32"/>
          <p:cNvSpPr/>
          <p:nvPr/>
        </p:nvSpPr>
        <p:spPr>
          <a:xfrm flipH="1">
            <a:off x="981648" y="7676321"/>
            <a:ext cx="5528502" cy="14558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TextBox 33"/>
          <p:cNvSpPr txBox="1"/>
          <p:nvPr/>
        </p:nvSpPr>
        <p:spPr>
          <a:xfrm>
            <a:off x="1550077" y="7731820"/>
            <a:ext cx="10950692" cy="16979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Лимит: не более 3 млн. руб</a:t>
            </a:r>
          </a:p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на мероприятие</a:t>
            </a:r>
          </a:p>
          <a:p>
            <a:pPr>
              <a:lnSpc>
                <a:spcPts val="3400"/>
              </a:lnSpc>
            </a:pPr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Freeform 2"/>
          <p:cNvSpPr/>
          <p:nvPr/>
        </p:nvSpPr>
        <p:spPr>
          <a:xfrm>
            <a:off x="2912732" y="724930"/>
            <a:ext cx="11038608" cy="740966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26" name="Group 3"/>
          <p:cNvGrpSpPr/>
          <p:nvPr/>
        </p:nvGrpSpPr>
        <p:grpSpPr>
          <a:xfrm>
            <a:off x="-3250590" y="3955735"/>
            <a:ext cx="12763047" cy="11233279"/>
            <a:chOff x="0" y="0"/>
            <a:chExt cx="12763046" cy="11233278"/>
          </a:xfrm>
        </p:grpSpPr>
        <p:sp>
          <p:nvSpPr>
            <p:cNvPr id="224" name="Freeform 4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25" name="Freeform 5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27" name="Freeform 6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30" name="Group 7"/>
          <p:cNvGrpSpPr/>
          <p:nvPr/>
        </p:nvGrpSpPr>
        <p:grpSpPr>
          <a:xfrm>
            <a:off x="1028700" y="724931"/>
            <a:ext cx="1415110" cy="1416123"/>
            <a:chOff x="0" y="0"/>
            <a:chExt cx="1415109" cy="1416122"/>
          </a:xfrm>
        </p:grpSpPr>
        <p:sp>
          <p:nvSpPr>
            <p:cNvPr id="228" name="Freeform 9"/>
            <p:cNvSpPr/>
            <p:nvPr/>
          </p:nvSpPr>
          <p:spPr>
            <a:xfrm>
              <a:off x="0" y="0"/>
              <a:ext cx="1415110" cy="1416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7AA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29" name="Freeform 11"/>
            <p:cNvSpPr/>
            <p:nvPr/>
          </p:nvSpPr>
          <p:spPr>
            <a:xfrm>
              <a:off x="171135" y="171642"/>
              <a:ext cx="1072840" cy="1072839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31" name="Freeform 13"/>
          <p:cNvSpPr/>
          <p:nvPr/>
        </p:nvSpPr>
        <p:spPr>
          <a:xfrm>
            <a:off x="476703" y="6639786"/>
            <a:ext cx="8535131" cy="3109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13" y="0"/>
                </a:moveTo>
                <a:lnTo>
                  <a:pt x="20987" y="0"/>
                </a:lnTo>
                <a:cubicBezTo>
                  <a:pt x="21150" y="0"/>
                  <a:pt x="21305" y="177"/>
                  <a:pt x="21420" y="493"/>
                </a:cubicBezTo>
                <a:cubicBezTo>
                  <a:pt x="21535" y="809"/>
                  <a:pt x="21600" y="1237"/>
                  <a:pt x="21600" y="1683"/>
                </a:cubicBezTo>
                <a:lnTo>
                  <a:pt x="21600" y="19917"/>
                </a:lnTo>
                <a:cubicBezTo>
                  <a:pt x="21600" y="20363"/>
                  <a:pt x="21535" y="20791"/>
                  <a:pt x="21420" y="21107"/>
                </a:cubicBezTo>
                <a:cubicBezTo>
                  <a:pt x="21305" y="21423"/>
                  <a:pt x="21150" y="21600"/>
                  <a:pt x="20987" y="21600"/>
                </a:cubicBezTo>
                <a:lnTo>
                  <a:pt x="613" y="21600"/>
                </a:lnTo>
                <a:cubicBezTo>
                  <a:pt x="450" y="21600"/>
                  <a:pt x="295" y="21423"/>
                  <a:pt x="180" y="21107"/>
                </a:cubicBezTo>
                <a:cubicBezTo>
                  <a:pt x="65" y="20791"/>
                  <a:pt x="0" y="20363"/>
                  <a:pt x="0" y="19917"/>
                </a:cubicBezTo>
                <a:lnTo>
                  <a:pt x="0" y="1683"/>
                </a:lnTo>
                <a:cubicBezTo>
                  <a:pt x="0" y="1237"/>
                  <a:pt x="65" y="809"/>
                  <a:pt x="180" y="493"/>
                </a:cubicBezTo>
                <a:cubicBezTo>
                  <a:pt x="295" y="177"/>
                  <a:pt x="450" y="0"/>
                  <a:pt x="613" y="0"/>
                </a:cubicBezTo>
                <a:close/>
              </a:path>
            </a:pathLst>
          </a:custGeom>
          <a:solidFill>
            <a:srgbClr val="FFFFFF">
              <a:alpha val="86667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2" name="Freeform 15"/>
          <p:cNvSpPr/>
          <p:nvPr/>
        </p:nvSpPr>
        <p:spPr>
          <a:xfrm>
            <a:off x="8390653" y="3071496"/>
            <a:ext cx="621179" cy="88424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3" name="TextBox 16"/>
          <p:cNvSpPr txBox="1"/>
          <p:nvPr/>
        </p:nvSpPr>
        <p:spPr>
          <a:xfrm>
            <a:off x="614365" y="6553875"/>
            <a:ext cx="12211409" cy="3186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2800"/>
              </a:lnSpc>
            </a:pPr>
            <a:endParaRPr/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Outbound travel Mart Mumbai 2024 (Индия)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TITE 2024 (Иран)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Рабочая одежда. Безопасность и охрана труда 2024 (Беларусь)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МЕМОРИАЛ. КАМНЕОБРАБОТКА 2024 (Беларусь)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Dubai Wood Show 2024 (ОАЭ)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Securex Kazakhstan 2024 (Казахстан)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ОТДЫХ 2024 (Беларусь)</a:t>
            </a:r>
          </a:p>
        </p:txBody>
      </p:sp>
      <p:sp>
        <p:nvSpPr>
          <p:cNvPr id="234" name="TextBox 17"/>
          <p:cNvSpPr txBox="1"/>
          <p:nvPr/>
        </p:nvSpPr>
        <p:spPr>
          <a:xfrm>
            <a:off x="2912732" y="538252"/>
            <a:ext cx="7879010" cy="1488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900"/>
              </a:lnSpc>
              <a:defRPr sz="4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ПРИМЕРЫ ВЫСТАВОК В 2024 году</a:t>
            </a:r>
          </a:p>
        </p:txBody>
      </p:sp>
      <p:sp>
        <p:nvSpPr>
          <p:cNvPr id="235" name="Freeform 19"/>
          <p:cNvSpPr/>
          <p:nvPr/>
        </p:nvSpPr>
        <p:spPr>
          <a:xfrm>
            <a:off x="9798229" y="6649125"/>
            <a:ext cx="7786181" cy="3099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7" y="0"/>
                </a:moveTo>
                <a:lnTo>
                  <a:pt x="20863" y="0"/>
                </a:lnTo>
                <a:cubicBezTo>
                  <a:pt x="21059" y="0"/>
                  <a:pt x="21246" y="195"/>
                  <a:pt x="21384" y="542"/>
                </a:cubicBezTo>
                <a:cubicBezTo>
                  <a:pt x="21522" y="889"/>
                  <a:pt x="21600" y="1360"/>
                  <a:pt x="21600" y="1850"/>
                </a:cubicBezTo>
                <a:lnTo>
                  <a:pt x="21600" y="19750"/>
                </a:lnTo>
                <a:cubicBezTo>
                  <a:pt x="21600" y="20772"/>
                  <a:pt x="21270" y="21600"/>
                  <a:pt x="20863" y="21600"/>
                </a:cubicBezTo>
                <a:lnTo>
                  <a:pt x="737" y="21600"/>
                </a:lnTo>
                <a:cubicBezTo>
                  <a:pt x="541" y="21600"/>
                  <a:pt x="354" y="21405"/>
                  <a:pt x="216" y="21058"/>
                </a:cubicBezTo>
                <a:cubicBezTo>
                  <a:pt x="78" y="20711"/>
                  <a:pt x="0" y="20240"/>
                  <a:pt x="0" y="19750"/>
                </a:cubicBezTo>
                <a:lnTo>
                  <a:pt x="0" y="1850"/>
                </a:lnTo>
                <a:cubicBezTo>
                  <a:pt x="0" y="1360"/>
                  <a:pt x="78" y="889"/>
                  <a:pt x="216" y="542"/>
                </a:cubicBezTo>
                <a:cubicBezTo>
                  <a:pt x="354" y="195"/>
                  <a:pt x="541" y="0"/>
                  <a:pt x="737" y="0"/>
                </a:cubicBezTo>
                <a:close/>
              </a:path>
            </a:pathLst>
          </a:custGeom>
          <a:solidFill>
            <a:srgbClr val="FFFFFF">
              <a:alpha val="86667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6" name="TextBox 21"/>
          <p:cNvSpPr txBox="1"/>
          <p:nvPr/>
        </p:nvSpPr>
        <p:spPr>
          <a:xfrm>
            <a:off x="9798228" y="6841865"/>
            <a:ext cx="11096160" cy="2475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Национальная Безопасность. Беларусь 2024 (Беларусь)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KazBuild 2024 (Казахстан)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Jewellery &amp; Gem WORLD Hong Kong 2024 (Гонконг)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MiningMetals Uzbekistan (Узбекистан)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China Fisheries &amp; Seafood Expo (Китай)</a:t>
            </a:r>
          </a:p>
          <a:p>
            <a:pPr marL="408076" lvl="1" indent="-204038">
              <a:lnSpc>
                <a:spcPts val="2800"/>
              </a:lnSpc>
              <a:buSzPct val="100000"/>
              <a:buFont typeface="Arial"/>
              <a:buChar char="•"/>
              <a:defRPr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FoodExpo Qazaqstan (Казахстан)</a:t>
            </a:r>
          </a:p>
        </p:txBody>
      </p:sp>
      <p:sp>
        <p:nvSpPr>
          <p:cNvPr id="237" name="Freeform 22"/>
          <p:cNvSpPr/>
          <p:nvPr/>
        </p:nvSpPr>
        <p:spPr>
          <a:xfrm>
            <a:off x="9487638" y="4115423"/>
            <a:ext cx="621180" cy="8842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8" name="Freeform 23"/>
          <p:cNvSpPr/>
          <p:nvPr/>
        </p:nvSpPr>
        <p:spPr>
          <a:xfrm>
            <a:off x="9245568" y="3112928"/>
            <a:ext cx="621180" cy="88424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9" name="Freeform 24"/>
          <p:cNvSpPr/>
          <p:nvPr/>
        </p:nvSpPr>
        <p:spPr>
          <a:xfrm>
            <a:off x="11204230" y="3997168"/>
            <a:ext cx="621179" cy="88424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0" name="Freeform 25"/>
          <p:cNvSpPr/>
          <p:nvPr/>
        </p:nvSpPr>
        <p:spPr>
          <a:xfrm>
            <a:off x="10137392" y="4259260"/>
            <a:ext cx="621179" cy="88424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1" name="Freeform 26"/>
          <p:cNvSpPr/>
          <p:nvPr/>
        </p:nvSpPr>
        <p:spPr>
          <a:xfrm>
            <a:off x="9826804" y="3504091"/>
            <a:ext cx="621179" cy="8842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2" name="Freeform 27"/>
          <p:cNvSpPr/>
          <p:nvPr/>
        </p:nvSpPr>
        <p:spPr>
          <a:xfrm>
            <a:off x="10846016" y="3513616"/>
            <a:ext cx="621179" cy="8842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3" name="Freeform 28"/>
          <p:cNvSpPr/>
          <p:nvPr/>
        </p:nvSpPr>
        <p:spPr>
          <a:xfrm>
            <a:off x="9143999" y="3817141"/>
            <a:ext cx="621180" cy="8842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roup 2"/>
          <p:cNvGrpSpPr/>
          <p:nvPr/>
        </p:nvGrpSpPr>
        <p:grpSpPr>
          <a:xfrm>
            <a:off x="-3250590" y="3955735"/>
            <a:ext cx="12763047" cy="11233279"/>
            <a:chOff x="0" y="0"/>
            <a:chExt cx="12763046" cy="11233278"/>
          </a:xfrm>
        </p:grpSpPr>
        <p:sp>
          <p:nvSpPr>
            <p:cNvPr id="261" name="Freeform 3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62" name="Freeform 4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64" name="Freeform 5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5" name="Freeform 6"/>
          <p:cNvSpPr/>
          <p:nvPr/>
        </p:nvSpPr>
        <p:spPr>
          <a:xfrm>
            <a:off x="9746102" y="1463560"/>
            <a:ext cx="5519910" cy="735988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6" name="Freeform 7"/>
          <p:cNvSpPr/>
          <p:nvPr/>
        </p:nvSpPr>
        <p:spPr>
          <a:xfrm>
            <a:off x="3549079" y="591187"/>
            <a:ext cx="5286355" cy="7048474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7" name="TextBox 8"/>
          <p:cNvSpPr txBox="1"/>
          <p:nvPr/>
        </p:nvSpPr>
        <p:spPr>
          <a:xfrm>
            <a:off x="1028700" y="9021829"/>
            <a:ext cx="9367465" cy="4954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dirty="0" err="1"/>
              <a:t>Выставка</a:t>
            </a:r>
            <a:r>
              <a:rPr dirty="0"/>
              <a:t> </a:t>
            </a:r>
            <a:r>
              <a:rPr lang="en-US" dirty="0" err="1"/>
              <a:t>FoodExpo</a:t>
            </a:r>
            <a:r>
              <a:rPr lang="en-US" dirty="0"/>
              <a:t> </a:t>
            </a:r>
            <a:r>
              <a:rPr lang="en-US" dirty="0" err="1"/>
              <a:t>Qazaqstan</a:t>
            </a:r>
            <a:r>
              <a:rPr lang="ru-RU" dirty="0"/>
              <a:t> </a:t>
            </a:r>
            <a:r>
              <a:rPr dirty="0"/>
              <a:t>2024, </a:t>
            </a:r>
            <a:r>
              <a:rPr lang="ru-RU" dirty="0"/>
              <a:t>Алматы </a:t>
            </a:r>
            <a:endParaRPr dirty="0"/>
          </a:p>
        </p:txBody>
      </p:sp>
      <p:sp>
        <p:nvSpPr>
          <p:cNvPr id="268" name="Freeform 9"/>
          <p:cNvSpPr/>
          <p:nvPr/>
        </p:nvSpPr>
        <p:spPr>
          <a:xfrm rot="5862708">
            <a:off x="14235148" y="-4716012"/>
            <a:ext cx="8502206" cy="647230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467387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roup 2"/>
          <p:cNvGrpSpPr/>
          <p:nvPr/>
        </p:nvGrpSpPr>
        <p:grpSpPr>
          <a:xfrm>
            <a:off x="-3250590" y="3955735"/>
            <a:ext cx="12763047" cy="11233279"/>
            <a:chOff x="0" y="0"/>
            <a:chExt cx="12763046" cy="11233278"/>
          </a:xfrm>
        </p:grpSpPr>
        <p:sp>
          <p:nvSpPr>
            <p:cNvPr id="261" name="Freeform 3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62" name="Freeform 4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64" name="Freeform 5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5" name="Freeform 6"/>
          <p:cNvSpPr/>
          <p:nvPr/>
        </p:nvSpPr>
        <p:spPr>
          <a:xfrm>
            <a:off x="9341630" y="4394255"/>
            <a:ext cx="7759266" cy="5347927"/>
          </a:xfrm>
          <a:prstGeom prst="round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7" name="TextBox 8"/>
          <p:cNvSpPr txBox="1"/>
          <p:nvPr/>
        </p:nvSpPr>
        <p:spPr>
          <a:xfrm>
            <a:off x="620085" y="9051957"/>
            <a:ext cx="9367465" cy="4804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dirty="0" err="1"/>
              <a:t>Выставка</a:t>
            </a:r>
            <a:r>
              <a:rPr dirty="0"/>
              <a:t> </a:t>
            </a:r>
            <a:r>
              <a:rPr lang="ru-RU" dirty="0"/>
              <a:t>ПРОДЭКСПО-2025</a:t>
            </a:r>
            <a:r>
              <a:rPr dirty="0"/>
              <a:t>, </a:t>
            </a:r>
            <a:r>
              <a:rPr lang="ru-RU" dirty="0"/>
              <a:t>Москва</a:t>
            </a:r>
            <a:endParaRPr dirty="0"/>
          </a:p>
        </p:txBody>
      </p:sp>
      <p:sp>
        <p:nvSpPr>
          <p:cNvPr id="268" name="Freeform 9"/>
          <p:cNvSpPr/>
          <p:nvPr/>
        </p:nvSpPr>
        <p:spPr>
          <a:xfrm rot="5862708">
            <a:off x="14235148" y="-4716012"/>
            <a:ext cx="8502206" cy="64723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78E1D37-6EDA-4915-895E-77817BFBB5AA}"/>
              </a:ext>
            </a:extLst>
          </p:cNvPr>
          <p:cNvSpPr/>
          <p:nvPr/>
        </p:nvSpPr>
        <p:spPr>
          <a:xfrm>
            <a:off x="1187104" y="994816"/>
            <a:ext cx="7511232" cy="5347927"/>
          </a:xfrm>
          <a:prstGeom prst="round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Freeform 2"/>
          <p:cNvSpPr/>
          <p:nvPr/>
        </p:nvSpPr>
        <p:spPr>
          <a:xfrm>
            <a:off x="15182169" y="3490138"/>
            <a:ext cx="9792286" cy="822960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1" name="Freeform 3"/>
          <p:cNvSpPr/>
          <p:nvPr/>
        </p:nvSpPr>
        <p:spPr>
          <a:xfrm rot="5200089">
            <a:off x="-1102492" y="-4421026"/>
            <a:ext cx="9786696" cy="978669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72" name="Презентация ЦПЭ.png" descr="Презентация ЦПЭ.png"/>
          <p:cNvPicPr>
            <a:picLocks noChangeAspect="1"/>
          </p:cNvPicPr>
          <p:nvPr/>
        </p:nvPicPr>
        <p:blipFill>
          <a:blip r:embed="rId4">
            <a:extLst/>
          </a:blip>
          <a:srcRect l="3" b="25004"/>
          <a:stretch>
            <a:fillRect/>
          </a:stretch>
        </p:blipFill>
        <p:spPr>
          <a:xfrm>
            <a:off x="10495700" y="3123893"/>
            <a:ext cx="4271000" cy="64662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73" name="Freeform 8"/>
          <p:cNvSpPr/>
          <p:nvPr/>
        </p:nvSpPr>
        <p:spPr>
          <a:xfrm>
            <a:off x="2472949" y="4265464"/>
            <a:ext cx="378763" cy="3787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4" name="Freeform 9"/>
          <p:cNvSpPr/>
          <p:nvPr/>
        </p:nvSpPr>
        <p:spPr>
          <a:xfrm>
            <a:off x="2472949" y="6035123"/>
            <a:ext cx="378763" cy="3787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5" name="TextBox 11"/>
          <p:cNvSpPr txBox="1"/>
          <p:nvPr/>
        </p:nvSpPr>
        <p:spPr>
          <a:xfrm>
            <a:off x="-444888" y="683310"/>
            <a:ext cx="17364764" cy="20672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ПОИСК </a:t>
            </a:r>
          </a:p>
          <a:p>
            <a:pPr algn="r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ИНОСТРАННОГО ПОКУПАТЕЛЯ</a:t>
            </a:r>
          </a:p>
        </p:txBody>
      </p:sp>
      <p:grpSp>
        <p:nvGrpSpPr>
          <p:cNvPr id="278" name="Group 12"/>
          <p:cNvGrpSpPr/>
          <p:nvPr/>
        </p:nvGrpSpPr>
        <p:grpSpPr>
          <a:xfrm>
            <a:off x="12207344" y="620190"/>
            <a:ext cx="1245567" cy="1246457"/>
            <a:chOff x="0" y="0"/>
            <a:chExt cx="1245566" cy="1246456"/>
          </a:xfrm>
        </p:grpSpPr>
        <p:sp>
          <p:nvSpPr>
            <p:cNvPr id="276" name="Freeform 14"/>
            <p:cNvSpPr/>
            <p:nvPr/>
          </p:nvSpPr>
          <p:spPr>
            <a:xfrm>
              <a:off x="0" y="0"/>
              <a:ext cx="1245567" cy="1246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C3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77" name="Freeform 16"/>
            <p:cNvSpPr/>
            <p:nvPr/>
          </p:nvSpPr>
          <p:spPr>
            <a:xfrm>
              <a:off x="120662" y="60777"/>
              <a:ext cx="1124905" cy="1124904"/>
            </a:xfrm>
            <a:prstGeom prst="rect">
              <a:avLst/>
            </a:prstGeom>
            <a:blipFill rotWithShape="1">
              <a:blip r:embed="rId6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79" name="TextBox 17"/>
          <p:cNvSpPr txBox="1"/>
          <p:nvPr/>
        </p:nvSpPr>
        <p:spPr>
          <a:xfrm>
            <a:off x="3099783" y="7699674"/>
            <a:ext cx="5339389" cy="8244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Сопровождение переговорного процесса на любых языках </a:t>
            </a:r>
          </a:p>
        </p:txBody>
      </p:sp>
      <p:sp>
        <p:nvSpPr>
          <p:cNvPr id="280" name="TextBox 18"/>
          <p:cNvSpPr txBox="1"/>
          <p:nvPr/>
        </p:nvSpPr>
        <p:spPr>
          <a:xfrm>
            <a:off x="3099783" y="5640383"/>
            <a:ext cx="5339389" cy="12435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Подготовка презентационных материалов на иностранном языке</a:t>
            </a:r>
          </a:p>
        </p:txBody>
      </p:sp>
      <p:sp>
        <p:nvSpPr>
          <p:cNvPr id="281" name="TextBox 19"/>
          <p:cNvSpPr txBox="1"/>
          <p:nvPr/>
        </p:nvSpPr>
        <p:spPr>
          <a:xfrm>
            <a:off x="3096924" y="3741256"/>
            <a:ext cx="5671302" cy="1649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Подбор перечня потенциальных партнёров и выявление наиболее заинтересованных из них</a:t>
            </a:r>
          </a:p>
        </p:txBody>
      </p:sp>
      <p:sp>
        <p:nvSpPr>
          <p:cNvPr id="282" name="Freeform 20"/>
          <p:cNvSpPr/>
          <p:nvPr/>
        </p:nvSpPr>
        <p:spPr>
          <a:xfrm>
            <a:off x="2472949" y="7994163"/>
            <a:ext cx="378763" cy="3787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Freeform 2"/>
          <p:cNvSpPr/>
          <p:nvPr/>
        </p:nvSpPr>
        <p:spPr>
          <a:xfrm rot="20603487">
            <a:off x="-898934" y="5022762"/>
            <a:ext cx="9786695" cy="97866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01" name="Freeform 3"/>
          <p:cNvSpPr/>
          <p:nvPr/>
        </p:nvSpPr>
        <p:spPr>
          <a:xfrm rot="5200089">
            <a:off x="11367592" y="-4919320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02" name="TextBox 4"/>
          <p:cNvSpPr txBox="1"/>
          <p:nvPr/>
        </p:nvSpPr>
        <p:spPr>
          <a:xfrm>
            <a:off x="3256567" y="957673"/>
            <a:ext cx="12613114" cy="21188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8400"/>
              </a:lnSpc>
              <a:defRPr sz="6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БИЗНЕС-МИССИИ: </a:t>
            </a:r>
          </a:p>
          <a:p>
            <a:pPr algn="ctr">
              <a:lnSpc>
                <a:spcPts val="8400"/>
              </a:lnSpc>
              <a:defRPr sz="6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ПОМОЩЬ ЦПЭ</a:t>
            </a:r>
          </a:p>
        </p:txBody>
      </p:sp>
      <p:sp>
        <p:nvSpPr>
          <p:cNvPr id="303" name="Freeform 6"/>
          <p:cNvSpPr/>
          <p:nvPr/>
        </p:nvSpPr>
        <p:spPr>
          <a:xfrm>
            <a:off x="1029404" y="3589060"/>
            <a:ext cx="5168432" cy="21877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72" y="0"/>
                </a:moveTo>
                <a:lnTo>
                  <a:pt x="19928" y="0"/>
                </a:lnTo>
                <a:cubicBezTo>
                  <a:pt x="20851" y="0"/>
                  <a:pt x="21600" y="1768"/>
                  <a:pt x="21600" y="3950"/>
                </a:cubicBezTo>
                <a:lnTo>
                  <a:pt x="21600" y="17650"/>
                </a:lnTo>
                <a:cubicBezTo>
                  <a:pt x="21600" y="19832"/>
                  <a:pt x="20851" y="21600"/>
                  <a:pt x="19928" y="21600"/>
                </a:cubicBezTo>
                <a:lnTo>
                  <a:pt x="1672" y="21600"/>
                </a:lnTo>
                <a:cubicBezTo>
                  <a:pt x="1228" y="21600"/>
                  <a:pt x="803" y="21184"/>
                  <a:pt x="490" y="20443"/>
                </a:cubicBezTo>
                <a:cubicBezTo>
                  <a:pt x="176" y="19702"/>
                  <a:pt x="0" y="18698"/>
                  <a:pt x="0" y="17650"/>
                </a:cubicBezTo>
                <a:lnTo>
                  <a:pt x="0" y="3950"/>
                </a:lnTo>
                <a:cubicBezTo>
                  <a:pt x="0" y="1768"/>
                  <a:pt x="749" y="0"/>
                  <a:pt x="167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04" name="Freeform 9"/>
          <p:cNvSpPr/>
          <p:nvPr/>
        </p:nvSpPr>
        <p:spPr>
          <a:xfrm>
            <a:off x="6559784" y="6226724"/>
            <a:ext cx="5168432" cy="1849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72" y="0"/>
                </a:moveTo>
                <a:lnTo>
                  <a:pt x="19928" y="0"/>
                </a:lnTo>
                <a:cubicBezTo>
                  <a:pt x="20851" y="0"/>
                  <a:pt x="21600" y="2092"/>
                  <a:pt x="21600" y="4672"/>
                </a:cubicBezTo>
                <a:lnTo>
                  <a:pt x="21600" y="16928"/>
                </a:lnTo>
                <a:cubicBezTo>
                  <a:pt x="21600" y="18167"/>
                  <a:pt x="21424" y="19356"/>
                  <a:pt x="21110" y="20232"/>
                </a:cubicBezTo>
                <a:cubicBezTo>
                  <a:pt x="20797" y="21108"/>
                  <a:pt x="20372" y="21600"/>
                  <a:pt x="19928" y="21600"/>
                </a:cubicBezTo>
                <a:lnTo>
                  <a:pt x="1672" y="21600"/>
                </a:lnTo>
                <a:cubicBezTo>
                  <a:pt x="749" y="21600"/>
                  <a:pt x="0" y="19508"/>
                  <a:pt x="0" y="16928"/>
                </a:cubicBezTo>
                <a:lnTo>
                  <a:pt x="0" y="4672"/>
                </a:lnTo>
                <a:cubicBezTo>
                  <a:pt x="0" y="2092"/>
                  <a:pt x="749" y="0"/>
                  <a:pt x="167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05" name="Freeform 12"/>
          <p:cNvSpPr/>
          <p:nvPr/>
        </p:nvSpPr>
        <p:spPr>
          <a:xfrm>
            <a:off x="12090868" y="3589060"/>
            <a:ext cx="5168433" cy="17447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72" y="0"/>
                </a:moveTo>
                <a:lnTo>
                  <a:pt x="19928" y="0"/>
                </a:lnTo>
                <a:cubicBezTo>
                  <a:pt x="20851" y="0"/>
                  <a:pt x="21600" y="2217"/>
                  <a:pt x="21600" y="4953"/>
                </a:cubicBezTo>
                <a:lnTo>
                  <a:pt x="21600" y="16647"/>
                </a:lnTo>
                <a:cubicBezTo>
                  <a:pt x="21600" y="19383"/>
                  <a:pt x="20851" y="21600"/>
                  <a:pt x="19928" y="21600"/>
                </a:cubicBezTo>
                <a:lnTo>
                  <a:pt x="1672" y="21600"/>
                </a:lnTo>
                <a:cubicBezTo>
                  <a:pt x="749" y="21600"/>
                  <a:pt x="0" y="19383"/>
                  <a:pt x="0" y="16647"/>
                </a:cubicBezTo>
                <a:lnTo>
                  <a:pt x="0" y="4953"/>
                </a:lnTo>
                <a:cubicBezTo>
                  <a:pt x="0" y="2217"/>
                  <a:pt x="749" y="0"/>
                  <a:pt x="167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308" name="Group 14"/>
          <p:cNvGrpSpPr/>
          <p:nvPr/>
        </p:nvGrpSpPr>
        <p:grpSpPr>
          <a:xfrm>
            <a:off x="1193948" y="1172326"/>
            <a:ext cx="1688335" cy="1689545"/>
            <a:chOff x="0" y="0"/>
            <a:chExt cx="1688334" cy="1689543"/>
          </a:xfrm>
        </p:grpSpPr>
        <p:sp>
          <p:nvSpPr>
            <p:cNvPr id="306" name="Freeform 16"/>
            <p:cNvSpPr/>
            <p:nvPr/>
          </p:nvSpPr>
          <p:spPr>
            <a:xfrm>
              <a:off x="0" y="-1"/>
              <a:ext cx="1688335" cy="168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07" name="Freeform 18"/>
            <p:cNvSpPr/>
            <p:nvPr/>
          </p:nvSpPr>
          <p:spPr>
            <a:xfrm>
              <a:off x="252224" y="280796"/>
              <a:ext cx="1183887" cy="1121733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309" name="Freeform 19"/>
          <p:cNvSpPr/>
          <p:nvPr/>
        </p:nvSpPr>
        <p:spPr>
          <a:xfrm>
            <a:off x="15645313" y="50799"/>
            <a:ext cx="5709294" cy="484338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0" name="TextBox 20"/>
          <p:cNvSpPr txBox="1"/>
          <p:nvPr/>
        </p:nvSpPr>
        <p:spPr>
          <a:xfrm>
            <a:off x="7196532" y="3858655"/>
            <a:ext cx="3894936" cy="36351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ПРЕЗЕНТАЦИОННЫЕ МАТЕРИАЛЫ НА ИНОСТРАННОМ ЯЗЫКЕ</a:t>
            </a:r>
            <a:endParaRPr lang="en-US"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endParaRPr dirty="0"/>
          </a:p>
          <a:p>
            <a:pPr>
              <a:lnSpc>
                <a:spcPts val="4100"/>
              </a:lnSpc>
            </a:pPr>
            <a:endParaRPr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ЛИНГВИСТИЧЕСКОЕ СОПРОВОЖДЕНИЕ</a:t>
            </a:r>
          </a:p>
        </p:txBody>
      </p:sp>
      <p:sp>
        <p:nvSpPr>
          <p:cNvPr id="311" name="Freeform 21"/>
          <p:cNvSpPr/>
          <p:nvPr/>
        </p:nvSpPr>
        <p:spPr>
          <a:xfrm flipH="1">
            <a:off x="1029403" y="8509928"/>
            <a:ext cx="6748373" cy="177707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2" name="Freeform 23"/>
          <p:cNvSpPr/>
          <p:nvPr/>
        </p:nvSpPr>
        <p:spPr>
          <a:xfrm>
            <a:off x="2294205" y="8523999"/>
            <a:ext cx="8416860" cy="14356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7" y="0"/>
                </a:moveTo>
                <a:lnTo>
                  <a:pt x="21143" y="0"/>
                </a:lnTo>
                <a:cubicBezTo>
                  <a:pt x="21264" y="0"/>
                  <a:pt x="21380" y="282"/>
                  <a:pt x="21466" y="785"/>
                </a:cubicBezTo>
                <a:cubicBezTo>
                  <a:pt x="21552" y="1287"/>
                  <a:pt x="21600" y="1969"/>
                  <a:pt x="21600" y="2680"/>
                </a:cubicBezTo>
                <a:lnTo>
                  <a:pt x="21600" y="18920"/>
                </a:lnTo>
                <a:cubicBezTo>
                  <a:pt x="21600" y="19631"/>
                  <a:pt x="21552" y="20313"/>
                  <a:pt x="21466" y="20815"/>
                </a:cubicBezTo>
                <a:cubicBezTo>
                  <a:pt x="21380" y="21318"/>
                  <a:pt x="21264" y="21600"/>
                  <a:pt x="21143" y="21600"/>
                </a:cubicBezTo>
                <a:lnTo>
                  <a:pt x="457" y="21600"/>
                </a:lnTo>
                <a:cubicBezTo>
                  <a:pt x="336" y="21600"/>
                  <a:pt x="220" y="21318"/>
                  <a:pt x="134" y="20815"/>
                </a:cubicBezTo>
                <a:cubicBezTo>
                  <a:pt x="48" y="20313"/>
                  <a:pt x="0" y="19631"/>
                  <a:pt x="0" y="18920"/>
                </a:cubicBezTo>
                <a:lnTo>
                  <a:pt x="0" y="2680"/>
                </a:lnTo>
                <a:cubicBezTo>
                  <a:pt x="0" y="1969"/>
                  <a:pt x="48" y="1287"/>
                  <a:pt x="134" y="785"/>
                </a:cubicBezTo>
                <a:cubicBezTo>
                  <a:pt x="220" y="282"/>
                  <a:pt x="336" y="0"/>
                  <a:pt x="457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3" name="TextBox 25"/>
          <p:cNvSpPr txBox="1"/>
          <p:nvPr/>
        </p:nvSpPr>
        <p:spPr>
          <a:xfrm>
            <a:off x="1616298" y="3863190"/>
            <a:ext cx="4343613" cy="36351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ОРГАНИЗАЦИЯ ДЕЛОВЫХ ПЕРЕГОВОРОВ</a:t>
            </a:r>
            <a:endParaRPr lang="en-US"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endParaRPr lang="en-US"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endParaRPr dirty="0"/>
          </a:p>
          <a:p>
            <a:pPr>
              <a:lnSpc>
                <a:spcPts val="4100"/>
              </a:lnSpc>
            </a:pPr>
            <a:endParaRPr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ПЕРЕЧЕНЬ ПОТЕНЦИАЛЬНЫХ ПОКУПАТЕЛЕЙ</a:t>
            </a:r>
          </a:p>
        </p:txBody>
      </p:sp>
      <p:sp>
        <p:nvSpPr>
          <p:cNvPr id="314" name="TextBox 26"/>
          <p:cNvSpPr txBox="1"/>
          <p:nvPr/>
        </p:nvSpPr>
        <p:spPr>
          <a:xfrm>
            <a:off x="12727616" y="3863190"/>
            <a:ext cx="3894937" cy="411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ТРАНСФЕР В СТРАНЕ ПРОВЕДЕНИЯ</a:t>
            </a:r>
          </a:p>
          <a:p>
            <a:pPr>
              <a:lnSpc>
                <a:spcPts val="4100"/>
              </a:lnSpc>
            </a:pPr>
            <a:endParaRPr lang="en-US" dirty="0"/>
          </a:p>
          <a:p>
            <a:pPr>
              <a:lnSpc>
                <a:spcPts val="4100"/>
              </a:lnSpc>
            </a:pPr>
            <a:endParaRPr dirty="0"/>
          </a:p>
          <a:p>
            <a:pPr>
              <a:lnSpc>
                <a:spcPts val="4100"/>
              </a:lnSpc>
            </a:pPr>
            <a:endParaRPr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АРЕНДА ПОМЕЩЕНИЯ И ОБОРУДОВАНИЯ</a:t>
            </a:r>
          </a:p>
          <a:p>
            <a:pPr>
              <a:lnSpc>
                <a:spcPts val="4100"/>
              </a:lnSpc>
            </a:pPr>
            <a:endParaRPr dirty="0"/>
          </a:p>
        </p:txBody>
      </p:sp>
      <p:sp>
        <p:nvSpPr>
          <p:cNvPr id="315" name="TextBox 27"/>
          <p:cNvSpPr txBox="1"/>
          <p:nvPr/>
        </p:nvSpPr>
        <p:spPr>
          <a:xfrm>
            <a:off x="1542132" y="8523999"/>
            <a:ext cx="10950692" cy="2993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Лимиты: </a:t>
            </a:r>
          </a:p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Международная бизнес-миссия: не более 1 млн. руб</a:t>
            </a:r>
          </a:p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Реверсная бизнес-миссия: не более 2 млн. руб</a:t>
            </a:r>
          </a:p>
          <a:p>
            <a:pPr>
              <a:lnSpc>
                <a:spcPts val="3400"/>
              </a:lnSpc>
            </a:pPr>
            <a:endParaRPr/>
          </a:p>
          <a:p>
            <a:pPr>
              <a:lnSpc>
                <a:spcPts val="3400"/>
              </a:lnSpc>
            </a:pPr>
            <a:endParaRPr/>
          </a:p>
          <a:p>
            <a:pPr>
              <a:lnSpc>
                <a:spcPts val="3400"/>
              </a:lnSpc>
            </a:pPr>
            <a:endParaRPr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Freeform 2"/>
          <p:cNvSpPr/>
          <p:nvPr/>
        </p:nvSpPr>
        <p:spPr>
          <a:xfrm>
            <a:off x="1582129" y="1332289"/>
            <a:ext cx="13340349" cy="895471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8" name="Freeform 3"/>
          <p:cNvSpPr/>
          <p:nvPr/>
        </p:nvSpPr>
        <p:spPr>
          <a:xfrm rot="5200089">
            <a:off x="10576534" y="-5099874"/>
            <a:ext cx="9786696" cy="978669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9" name="TextBox 4"/>
          <p:cNvSpPr txBox="1"/>
          <p:nvPr/>
        </p:nvSpPr>
        <p:spPr>
          <a:xfrm>
            <a:off x="3256567" y="591940"/>
            <a:ext cx="12613114" cy="2118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8400"/>
              </a:lnSpc>
              <a:defRPr sz="6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ПРИМЕРЫ </a:t>
            </a:r>
          </a:p>
          <a:p>
            <a:pPr algn="ctr">
              <a:lnSpc>
                <a:spcPts val="8400"/>
              </a:lnSpc>
              <a:defRPr sz="68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БИЗНЕС-МИССИЙ </a:t>
            </a:r>
          </a:p>
        </p:txBody>
      </p:sp>
      <p:grpSp>
        <p:nvGrpSpPr>
          <p:cNvPr id="322" name="Group 5"/>
          <p:cNvGrpSpPr/>
          <p:nvPr/>
        </p:nvGrpSpPr>
        <p:grpSpPr>
          <a:xfrm>
            <a:off x="2755619" y="956739"/>
            <a:ext cx="1688335" cy="1689545"/>
            <a:chOff x="0" y="0"/>
            <a:chExt cx="1688334" cy="1689543"/>
          </a:xfrm>
        </p:grpSpPr>
        <p:sp>
          <p:nvSpPr>
            <p:cNvPr id="320" name="Freeform 7"/>
            <p:cNvSpPr/>
            <p:nvPr/>
          </p:nvSpPr>
          <p:spPr>
            <a:xfrm>
              <a:off x="0" y="-1"/>
              <a:ext cx="1688335" cy="168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21" name="Freeform 9"/>
            <p:cNvSpPr/>
            <p:nvPr/>
          </p:nvSpPr>
          <p:spPr>
            <a:xfrm>
              <a:off x="252224" y="280796"/>
              <a:ext cx="1183887" cy="1121733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323" name="Freeform 11"/>
          <p:cNvSpPr/>
          <p:nvPr/>
        </p:nvSpPr>
        <p:spPr>
          <a:xfrm>
            <a:off x="1271007" y="3739800"/>
            <a:ext cx="6128516" cy="53303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89" y="0"/>
                </a:moveTo>
                <a:lnTo>
                  <a:pt x="20411" y="0"/>
                </a:lnTo>
                <a:cubicBezTo>
                  <a:pt x="21068" y="0"/>
                  <a:pt x="21600" y="612"/>
                  <a:pt x="21600" y="1367"/>
                </a:cubicBezTo>
                <a:lnTo>
                  <a:pt x="21600" y="20233"/>
                </a:lnTo>
                <a:cubicBezTo>
                  <a:pt x="21600" y="20988"/>
                  <a:pt x="21068" y="21600"/>
                  <a:pt x="20411" y="21600"/>
                </a:cubicBezTo>
                <a:lnTo>
                  <a:pt x="1189" y="21600"/>
                </a:lnTo>
                <a:cubicBezTo>
                  <a:pt x="532" y="21600"/>
                  <a:pt x="0" y="20988"/>
                  <a:pt x="0" y="20233"/>
                </a:cubicBezTo>
                <a:lnTo>
                  <a:pt x="0" y="1367"/>
                </a:lnTo>
                <a:cubicBezTo>
                  <a:pt x="0" y="612"/>
                  <a:pt x="532" y="0"/>
                  <a:pt x="1189" y="0"/>
                </a:cubicBezTo>
                <a:close/>
              </a:path>
            </a:pathLst>
          </a:custGeom>
          <a:solidFill>
            <a:srgbClr val="FFFFFF">
              <a:alpha val="81961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4" name="Freeform 14"/>
          <p:cNvSpPr/>
          <p:nvPr/>
        </p:nvSpPr>
        <p:spPr>
          <a:xfrm>
            <a:off x="10300410" y="3739800"/>
            <a:ext cx="6565540" cy="53303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36" y="0"/>
                </a:moveTo>
                <a:lnTo>
                  <a:pt x="20564" y="0"/>
                </a:lnTo>
                <a:cubicBezTo>
                  <a:pt x="20839" y="0"/>
                  <a:pt x="21102" y="134"/>
                  <a:pt x="21297" y="374"/>
                </a:cubicBezTo>
                <a:cubicBezTo>
                  <a:pt x="21491" y="613"/>
                  <a:pt x="21600" y="938"/>
                  <a:pt x="21600" y="1276"/>
                </a:cubicBezTo>
                <a:lnTo>
                  <a:pt x="21600" y="20324"/>
                </a:lnTo>
                <a:cubicBezTo>
                  <a:pt x="21600" y="20662"/>
                  <a:pt x="21491" y="20987"/>
                  <a:pt x="21297" y="21226"/>
                </a:cubicBezTo>
                <a:cubicBezTo>
                  <a:pt x="21102" y="21466"/>
                  <a:pt x="20839" y="21600"/>
                  <a:pt x="20564" y="21600"/>
                </a:cubicBezTo>
                <a:lnTo>
                  <a:pt x="1036" y="21600"/>
                </a:lnTo>
                <a:cubicBezTo>
                  <a:pt x="761" y="21600"/>
                  <a:pt x="498" y="21466"/>
                  <a:pt x="303" y="21226"/>
                </a:cubicBezTo>
                <a:cubicBezTo>
                  <a:pt x="109" y="20987"/>
                  <a:pt x="0" y="20662"/>
                  <a:pt x="0" y="20324"/>
                </a:cubicBezTo>
                <a:lnTo>
                  <a:pt x="0" y="1276"/>
                </a:lnTo>
                <a:cubicBezTo>
                  <a:pt x="0" y="938"/>
                  <a:pt x="109" y="613"/>
                  <a:pt x="303" y="374"/>
                </a:cubicBezTo>
                <a:cubicBezTo>
                  <a:pt x="498" y="134"/>
                  <a:pt x="761" y="0"/>
                  <a:pt x="1036" y="0"/>
                </a:cubicBezTo>
                <a:close/>
              </a:path>
            </a:pathLst>
          </a:custGeom>
          <a:solidFill>
            <a:srgbClr val="FFFFFF">
              <a:alpha val="81961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5" name="TextBox 16"/>
          <p:cNvSpPr txBox="1"/>
          <p:nvPr/>
        </p:nvSpPr>
        <p:spPr>
          <a:xfrm>
            <a:off x="1843732" y="3606450"/>
            <a:ext cx="4657561" cy="6722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</a:pPr>
            <a:endParaRPr/>
          </a:p>
          <a:p>
            <a:pPr algn="ctr"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2023 год:</a:t>
            </a:r>
          </a:p>
          <a:p>
            <a:pPr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Бахрейн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КСА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Китай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Турция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Узбекистан</a:t>
            </a:r>
          </a:p>
          <a:p>
            <a:pPr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</a:pPr>
            <a:endParaRPr/>
          </a:p>
        </p:txBody>
      </p:sp>
      <p:sp>
        <p:nvSpPr>
          <p:cNvPr id="326" name="TextBox 17"/>
          <p:cNvSpPr txBox="1"/>
          <p:nvPr/>
        </p:nvSpPr>
        <p:spPr>
          <a:xfrm>
            <a:off x="10752039" y="4696207"/>
            <a:ext cx="1709590" cy="2556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2023 год:</a:t>
            </a:r>
          </a:p>
          <a:p>
            <a:pPr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Беларусь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Иран</a:t>
            </a:r>
          </a:p>
        </p:txBody>
      </p:sp>
      <p:sp>
        <p:nvSpPr>
          <p:cNvPr id="327" name="TextBox 18"/>
          <p:cNvSpPr txBox="1"/>
          <p:nvPr/>
        </p:nvSpPr>
        <p:spPr>
          <a:xfrm>
            <a:off x="4820863" y="4696207"/>
            <a:ext cx="2170186" cy="2035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2024 год:</a:t>
            </a:r>
          </a:p>
          <a:p>
            <a:pPr>
              <a:lnSpc>
                <a:spcPts val="4100"/>
              </a:lnSpc>
            </a:pPr>
            <a:endParaRPr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Узбекистан</a:t>
            </a:r>
          </a:p>
        </p:txBody>
      </p:sp>
      <p:sp>
        <p:nvSpPr>
          <p:cNvPr id="328" name="TextBox 19"/>
          <p:cNvSpPr txBox="1"/>
          <p:nvPr/>
        </p:nvSpPr>
        <p:spPr>
          <a:xfrm>
            <a:off x="2732431" y="3911381"/>
            <a:ext cx="3173464" cy="4954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Международные</a:t>
            </a:r>
          </a:p>
        </p:txBody>
      </p:sp>
      <p:sp>
        <p:nvSpPr>
          <p:cNvPr id="329" name="TextBox 20"/>
          <p:cNvSpPr txBox="1"/>
          <p:nvPr/>
        </p:nvSpPr>
        <p:spPr>
          <a:xfrm>
            <a:off x="14439214" y="4749548"/>
            <a:ext cx="1699990" cy="1016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2024 год:</a:t>
            </a:r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Турция</a:t>
            </a:r>
          </a:p>
        </p:txBody>
      </p:sp>
      <p:sp>
        <p:nvSpPr>
          <p:cNvPr id="330" name="TextBox 21"/>
          <p:cNvSpPr txBox="1"/>
          <p:nvPr/>
        </p:nvSpPr>
        <p:spPr>
          <a:xfrm>
            <a:off x="9276357" y="3911381"/>
            <a:ext cx="8613645" cy="4954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Реверсные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roup 2"/>
          <p:cNvGrpSpPr/>
          <p:nvPr/>
        </p:nvGrpSpPr>
        <p:grpSpPr>
          <a:xfrm>
            <a:off x="-3250590" y="3955735"/>
            <a:ext cx="12763047" cy="11233279"/>
            <a:chOff x="0" y="0"/>
            <a:chExt cx="12763046" cy="11233278"/>
          </a:xfrm>
        </p:grpSpPr>
        <p:sp>
          <p:nvSpPr>
            <p:cNvPr id="261" name="Freeform 3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62" name="Freeform 4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64" name="Freeform 5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5" name="Freeform 6"/>
          <p:cNvSpPr/>
          <p:nvPr/>
        </p:nvSpPr>
        <p:spPr>
          <a:xfrm>
            <a:off x="10959033" y="2510972"/>
            <a:ext cx="5666772" cy="7245725"/>
          </a:xfrm>
          <a:prstGeom prst="round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7" name="TextBox 8"/>
          <p:cNvSpPr txBox="1"/>
          <p:nvPr/>
        </p:nvSpPr>
        <p:spPr>
          <a:xfrm>
            <a:off x="620085" y="9051957"/>
            <a:ext cx="9367465" cy="4804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lang="ru-RU" dirty="0"/>
              <a:t>Международная бизнес-миссия, Узбекистан, 2024 г. </a:t>
            </a:r>
          </a:p>
        </p:txBody>
      </p:sp>
      <p:sp>
        <p:nvSpPr>
          <p:cNvPr id="268" name="Freeform 9"/>
          <p:cNvSpPr/>
          <p:nvPr/>
        </p:nvSpPr>
        <p:spPr>
          <a:xfrm rot="5862708">
            <a:off x="14235148" y="-4716012"/>
            <a:ext cx="8502206" cy="64723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78E1D37-6EDA-4915-895E-77817BFBB5AA}"/>
              </a:ext>
            </a:extLst>
          </p:cNvPr>
          <p:cNvSpPr/>
          <p:nvPr/>
        </p:nvSpPr>
        <p:spPr>
          <a:xfrm>
            <a:off x="1187104" y="994816"/>
            <a:ext cx="7511232" cy="5347927"/>
          </a:xfrm>
          <a:prstGeom prst="round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7133928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roup 2"/>
          <p:cNvGrpSpPr/>
          <p:nvPr/>
        </p:nvGrpSpPr>
        <p:grpSpPr>
          <a:xfrm>
            <a:off x="-3250590" y="3955735"/>
            <a:ext cx="12763047" cy="11233279"/>
            <a:chOff x="0" y="0"/>
            <a:chExt cx="12763046" cy="11233278"/>
          </a:xfrm>
        </p:grpSpPr>
        <p:sp>
          <p:nvSpPr>
            <p:cNvPr id="261" name="Freeform 3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62" name="Freeform 4"/>
            <p:cNvSpPr/>
            <p:nvPr/>
          </p:nvSpPr>
          <p:spPr>
            <a:xfrm rot="5200089">
              <a:off x="276125" y="1170460"/>
              <a:ext cx="9786695" cy="9786695"/>
            </a:xfrm>
            <a:prstGeom prst="rect">
              <a:avLst/>
            </a:prstGeom>
            <a:blipFill rotWithShape="1">
              <a:blip r:embed="rId2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64" name="Freeform 5"/>
          <p:cNvSpPr/>
          <p:nvPr/>
        </p:nvSpPr>
        <p:spPr>
          <a:xfrm rot="20603487">
            <a:off x="8852586" y="5404563"/>
            <a:ext cx="10561896" cy="105618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5" name="Freeform 6"/>
          <p:cNvSpPr/>
          <p:nvPr/>
        </p:nvSpPr>
        <p:spPr>
          <a:xfrm>
            <a:off x="10170238" y="3701142"/>
            <a:ext cx="7087248" cy="5795669"/>
          </a:xfrm>
          <a:prstGeom prst="round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7" name="TextBox 8"/>
          <p:cNvSpPr txBox="1"/>
          <p:nvPr/>
        </p:nvSpPr>
        <p:spPr>
          <a:xfrm>
            <a:off x="620085" y="9051957"/>
            <a:ext cx="9367465" cy="4804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100"/>
              </a:lnSpc>
              <a:defRPr sz="2700" b="1"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lang="ru-RU" dirty="0"/>
              <a:t>Реверсная бизнес-миссия, Турция, 2024 г. </a:t>
            </a:r>
          </a:p>
        </p:txBody>
      </p:sp>
      <p:sp>
        <p:nvSpPr>
          <p:cNvPr id="268" name="Freeform 9"/>
          <p:cNvSpPr/>
          <p:nvPr/>
        </p:nvSpPr>
        <p:spPr>
          <a:xfrm rot="5862708">
            <a:off x="14235148" y="-4716012"/>
            <a:ext cx="8502206" cy="64723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978E1D37-6EDA-4915-895E-77817BFBB5AA}"/>
              </a:ext>
            </a:extLst>
          </p:cNvPr>
          <p:cNvSpPr/>
          <p:nvPr/>
        </p:nvSpPr>
        <p:spPr>
          <a:xfrm>
            <a:off x="1187103" y="994816"/>
            <a:ext cx="8087525" cy="5795669"/>
          </a:xfrm>
          <a:prstGeom prst="round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9059341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Freeform 2"/>
          <p:cNvSpPr/>
          <p:nvPr/>
        </p:nvSpPr>
        <p:spPr>
          <a:xfrm>
            <a:off x="5848958" y="623307"/>
            <a:ext cx="8824064" cy="822960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27" name="Group 3"/>
          <p:cNvGrpSpPr/>
          <p:nvPr/>
        </p:nvGrpSpPr>
        <p:grpSpPr>
          <a:xfrm>
            <a:off x="7378554" y="2168250"/>
            <a:ext cx="15393252" cy="14599072"/>
            <a:chOff x="0" y="0"/>
            <a:chExt cx="15393251" cy="14599069"/>
          </a:xfrm>
        </p:grpSpPr>
        <p:sp>
          <p:nvSpPr>
            <p:cNvPr id="124" name="Freeform 4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5" name="Freeform 5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6" name="Freeform 6"/>
            <p:cNvSpPr/>
            <p:nvPr/>
          </p:nvSpPr>
          <p:spPr>
            <a:xfrm rot="20603487">
              <a:off x="2621657" y="3617854"/>
              <a:ext cx="9786696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31" name="Group 7"/>
          <p:cNvGrpSpPr/>
          <p:nvPr/>
        </p:nvGrpSpPr>
        <p:grpSpPr>
          <a:xfrm>
            <a:off x="-3802718" y="-4697150"/>
            <a:ext cx="12763047" cy="13532334"/>
            <a:chOff x="0" y="0"/>
            <a:chExt cx="12763046" cy="13532332"/>
          </a:xfrm>
        </p:grpSpPr>
        <p:sp>
          <p:nvSpPr>
            <p:cNvPr id="128" name="Freeform 8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9" name="Freeform 9"/>
            <p:cNvSpPr/>
            <p:nvPr/>
          </p:nvSpPr>
          <p:spPr>
            <a:xfrm rot="5200089">
              <a:off x="2223521" y="3469514"/>
              <a:ext cx="9786695" cy="9786695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30" name="Freeform 10"/>
            <p:cNvSpPr/>
            <p:nvPr/>
          </p:nvSpPr>
          <p:spPr>
            <a:xfrm rot="5200089">
              <a:off x="276124" y="1170460"/>
              <a:ext cx="9786696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32" name="Freeform 12"/>
          <p:cNvSpPr/>
          <p:nvPr/>
        </p:nvSpPr>
        <p:spPr>
          <a:xfrm>
            <a:off x="569158" y="1751312"/>
            <a:ext cx="10268247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9" y="0"/>
                </a:moveTo>
                <a:lnTo>
                  <a:pt x="21231" y="0"/>
                </a:lnTo>
                <a:cubicBezTo>
                  <a:pt x="21435" y="0"/>
                  <a:pt x="21600" y="427"/>
                  <a:pt x="21600" y="953"/>
                </a:cubicBezTo>
                <a:lnTo>
                  <a:pt x="21600" y="20647"/>
                </a:lnTo>
                <a:cubicBezTo>
                  <a:pt x="21600" y="20900"/>
                  <a:pt x="21561" y="21142"/>
                  <a:pt x="21492" y="21321"/>
                </a:cubicBezTo>
                <a:cubicBezTo>
                  <a:pt x="21423" y="21500"/>
                  <a:pt x="21329" y="21600"/>
                  <a:pt x="21231" y="21600"/>
                </a:cubicBezTo>
                <a:lnTo>
                  <a:pt x="369" y="21600"/>
                </a:lnTo>
                <a:cubicBezTo>
                  <a:pt x="165" y="21600"/>
                  <a:pt x="0" y="21173"/>
                  <a:pt x="0" y="20647"/>
                </a:cubicBezTo>
                <a:lnTo>
                  <a:pt x="0" y="953"/>
                </a:lnTo>
                <a:cubicBezTo>
                  <a:pt x="0" y="700"/>
                  <a:pt x="39" y="458"/>
                  <a:pt x="108" y="279"/>
                </a:cubicBezTo>
                <a:cubicBezTo>
                  <a:pt x="177" y="100"/>
                  <a:pt x="271" y="0"/>
                  <a:pt x="369" y="0"/>
                </a:cubicBezTo>
                <a:close/>
              </a:path>
            </a:pathLst>
          </a:custGeom>
          <a:solidFill>
            <a:srgbClr val="FFFFFF">
              <a:alpha val="82745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3" name="Freeform 15"/>
          <p:cNvSpPr/>
          <p:nvPr/>
        </p:nvSpPr>
        <p:spPr>
          <a:xfrm>
            <a:off x="11572190" y="1751312"/>
            <a:ext cx="6139670" cy="38603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46"/>
                  <a:pt x="21135" y="685"/>
                </a:cubicBezTo>
                <a:cubicBezTo>
                  <a:pt x="21433" y="1123"/>
                  <a:pt x="21600" y="1718"/>
                  <a:pt x="21600" y="2338"/>
                </a:cubicBezTo>
                <a:lnTo>
                  <a:pt x="21600" y="19262"/>
                </a:lnTo>
                <a:cubicBezTo>
                  <a:pt x="21600" y="19882"/>
                  <a:pt x="21433" y="20477"/>
                  <a:pt x="21135" y="20915"/>
                </a:cubicBezTo>
                <a:cubicBezTo>
                  <a:pt x="20838" y="21354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54"/>
                  <a:pt x="465" y="20915"/>
                </a:cubicBezTo>
                <a:cubicBezTo>
                  <a:pt x="167" y="20477"/>
                  <a:pt x="0" y="19882"/>
                  <a:pt x="0" y="19262"/>
                </a:cubicBezTo>
                <a:lnTo>
                  <a:pt x="0" y="2338"/>
                </a:lnTo>
                <a:cubicBezTo>
                  <a:pt x="0" y="1718"/>
                  <a:pt x="167" y="1123"/>
                  <a:pt x="465" y="685"/>
                </a:cubicBezTo>
                <a:cubicBezTo>
                  <a:pt x="762" y="246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4" name="Freeform 18"/>
          <p:cNvSpPr/>
          <p:nvPr/>
        </p:nvSpPr>
        <p:spPr>
          <a:xfrm>
            <a:off x="569157" y="5970019"/>
            <a:ext cx="5447319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35" name="TextBox 20"/>
          <p:cNvSpPr txBox="1"/>
          <p:nvPr/>
        </p:nvSpPr>
        <p:spPr>
          <a:xfrm>
            <a:off x="1123959" y="7965467"/>
            <a:ext cx="4283238" cy="1471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3900"/>
              </a:lnSpc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МЕЖДУНАРОДНАЯ БИЗНЕС-МИССИЯ В АЗЕРБАЙДЖАН </a:t>
            </a:r>
            <a:endParaRPr dirty="0"/>
          </a:p>
        </p:txBody>
      </p:sp>
      <p:sp>
        <p:nvSpPr>
          <p:cNvPr id="136" name="Freeform 22"/>
          <p:cNvSpPr/>
          <p:nvPr/>
        </p:nvSpPr>
        <p:spPr>
          <a:xfrm>
            <a:off x="6415197" y="5970019"/>
            <a:ext cx="5447319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40" name="Freeform 30"/>
          <p:cNvSpPr/>
          <p:nvPr/>
        </p:nvSpPr>
        <p:spPr>
          <a:xfrm>
            <a:off x="12264542" y="5970019"/>
            <a:ext cx="5447318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grpSp>
        <p:nvGrpSpPr>
          <p:cNvPr id="143" name="Group 32"/>
          <p:cNvGrpSpPr/>
          <p:nvPr/>
        </p:nvGrpSpPr>
        <p:grpSpPr>
          <a:xfrm>
            <a:off x="12199482" y="2247714"/>
            <a:ext cx="1099452" cy="1100238"/>
            <a:chOff x="0" y="0"/>
            <a:chExt cx="1099451" cy="1100237"/>
          </a:xfrm>
        </p:grpSpPr>
        <p:sp>
          <p:nvSpPr>
            <p:cNvPr id="141" name="Freeform 34"/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2" name="Freeform 36"/>
            <p:cNvSpPr/>
            <p:nvPr/>
          </p:nvSpPr>
          <p:spPr>
            <a:xfrm>
              <a:off x="164249" y="182855"/>
              <a:ext cx="770953" cy="730478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53" name="TextBox 52"/>
          <p:cNvSpPr txBox="1"/>
          <p:nvPr/>
        </p:nvSpPr>
        <p:spPr>
          <a:xfrm>
            <a:off x="12199482" y="3710714"/>
            <a:ext cx="4860026" cy="1471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РЕВЕРСНАЯ БИЗНЕС-МИССИЯ С ПРИЕМОМ ИНОСТРАННОЙ ДЕЛЕГАЦИИ</a:t>
            </a:r>
          </a:p>
        </p:txBody>
      </p:sp>
      <p:sp>
        <p:nvSpPr>
          <p:cNvPr id="154" name="TextBox 53"/>
          <p:cNvSpPr txBox="1"/>
          <p:nvPr/>
        </p:nvSpPr>
        <p:spPr>
          <a:xfrm>
            <a:off x="7066144" y="7965467"/>
            <a:ext cx="3853696" cy="1471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МЕЖДУНАРОДНАЯ БИЗНЕС-МИССИЯ В БЕЛАРУСЬ </a:t>
            </a:r>
          </a:p>
        </p:txBody>
      </p:sp>
      <p:sp>
        <p:nvSpPr>
          <p:cNvPr id="155" name="TextBox 54"/>
          <p:cNvSpPr txBox="1"/>
          <p:nvPr/>
        </p:nvSpPr>
        <p:spPr>
          <a:xfrm>
            <a:off x="12911066" y="7957460"/>
            <a:ext cx="4142616" cy="1471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МЕЖДУНАРОДНАЯ БИЗНЕС-МИССИЯ В КАЗАХСТАН </a:t>
            </a:r>
          </a:p>
        </p:txBody>
      </p:sp>
      <p:sp>
        <p:nvSpPr>
          <p:cNvPr id="156" name="TextBox 55"/>
          <p:cNvSpPr txBox="1"/>
          <p:nvPr/>
        </p:nvSpPr>
        <p:spPr>
          <a:xfrm>
            <a:off x="1221508" y="3672613"/>
            <a:ext cx="9698332" cy="1471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lang="ru-RU" dirty="0"/>
              <a:t>ПРОВЕДЕНИЕ ЗАКУПОЧНОЙ СЕССИИ ДЛЯ</a:t>
            </a:r>
          </a:p>
          <a:p>
            <a:r>
              <a:rPr lang="ru-RU" dirty="0"/>
              <a:t>ПРЕДПРИЯТИЙ АПК РЕГИОНОВ СЕВЕРО-ЗАПАДНОГО ФЕДЕРАЛЬНОГО ОКРУГА В САНКТ-ПЕТЕРБУРГЕ</a:t>
            </a:r>
            <a:endParaRPr dirty="0"/>
          </a:p>
        </p:txBody>
      </p:sp>
      <p:grpSp>
        <p:nvGrpSpPr>
          <p:cNvPr id="36" name="Group 32">
            <a:extLst>
              <a:ext uri="{FF2B5EF4-FFF2-40B4-BE49-F238E27FC236}">
                <a16:creationId xmlns:a16="http://schemas.microsoft.com/office/drawing/2014/main" id="{3D4BE2A5-09A3-4DAC-BE9A-8DB3C7266D34}"/>
              </a:ext>
            </a:extLst>
          </p:cNvPr>
          <p:cNvGrpSpPr/>
          <p:nvPr/>
        </p:nvGrpSpPr>
        <p:grpSpPr>
          <a:xfrm>
            <a:off x="1219153" y="2206753"/>
            <a:ext cx="1099452" cy="1100238"/>
            <a:chOff x="0" y="0"/>
            <a:chExt cx="1099451" cy="1100237"/>
          </a:xfrm>
        </p:grpSpPr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80846BED-1DC5-43FE-A8C8-3413D406C8AA}"/>
                </a:ext>
              </a:extLst>
            </p:cNvPr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id="{035984F1-1DAF-432A-AFBA-8C5F94642082}"/>
                </a:ext>
              </a:extLst>
            </p:cNvPr>
            <p:cNvSpPr/>
            <p:nvPr/>
          </p:nvSpPr>
          <p:spPr>
            <a:xfrm>
              <a:off x="164249" y="182855"/>
              <a:ext cx="770953" cy="730478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0" name="Group 32">
            <a:extLst>
              <a:ext uri="{FF2B5EF4-FFF2-40B4-BE49-F238E27FC236}">
                <a16:creationId xmlns:a16="http://schemas.microsoft.com/office/drawing/2014/main" id="{8DDC97F5-17F5-4777-878D-57DA737444FD}"/>
              </a:ext>
            </a:extLst>
          </p:cNvPr>
          <p:cNvGrpSpPr/>
          <p:nvPr/>
        </p:nvGrpSpPr>
        <p:grpSpPr>
          <a:xfrm>
            <a:off x="1221028" y="6500348"/>
            <a:ext cx="1099452" cy="1100238"/>
            <a:chOff x="0" y="0"/>
            <a:chExt cx="1099451" cy="1100237"/>
          </a:xfrm>
        </p:grpSpPr>
        <p:sp>
          <p:nvSpPr>
            <p:cNvPr id="41" name="Freeform 34">
              <a:extLst>
                <a:ext uri="{FF2B5EF4-FFF2-40B4-BE49-F238E27FC236}">
                  <a16:creationId xmlns:a16="http://schemas.microsoft.com/office/drawing/2014/main" id="{4B0CE4D0-4A2D-4F83-B7BC-9A6FD7FE17E8}"/>
                </a:ext>
              </a:extLst>
            </p:cNvPr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5F80054D-8C84-4266-A1D9-146BB91688F9}"/>
                </a:ext>
              </a:extLst>
            </p:cNvPr>
            <p:cNvSpPr/>
            <p:nvPr/>
          </p:nvSpPr>
          <p:spPr>
            <a:xfrm>
              <a:off x="164249" y="182855"/>
              <a:ext cx="770953" cy="730478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3" name="Group 32">
            <a:extLst>
              <a:ext uri="{FF2B5EF4-FFF2-40B4-BE49-F238E27FC236}">
                <a16:creationId xmlns:a16="http://schemas.microsoft.com/office/drawing/2014/main" id="{3BA6F8C6-80CA-437C-B349-E5BCF212CD97}"/>
              </a:ext>
            </a:extLst>
          </p:cNvPr>
          <p:cNvGrpSpPr/>
          <p:nvPr/>
        </p:nvGrpSpPr>
        <p:grpSpPr>
          <a:xfrm>
            <a:off x="7066144" y="6496483"/>
            <a:ext cx="1099453" cy="1100240"/>
            <a:chOff x="0" y="-1"/>
            <a:chExt cx="1099452" cy="1100239"/>
          </a:xfrm>
        </p:grpSpPr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CC20DC88-1A84-475B-B954-C0240C584B9B}"/>
                </a:ext>
              </a:extLst>
            </p:cNvPr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B88CDF44-99B5-46EB-8F8A-F556E9741FB7}"/>
                </a:ext>
              </a:extLst>
            </p:cNvPr>
            <p:cNvSpPr/>
            <p:nvPr/>
          </p:nvSpPr>
          <p:spPr>
            <a:xfrm>
              <a:off x="164249" y="182855"/>
              <a:ext cx="770953" cy="730478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/>
            </a:p>
          </p:txBody>
        </p:sp>
      </p:grpSp>
      <p:grpSp>
        <p:nvGrpSpPr>
          <p:cNvPr id="49" name="Group 32">
            <a:extLst>
              <a:ext uri="{FF2B5EF4-FFF2-40B4-BE49-F238E27FC236}">
                <a16:creationId xmlns:a16="http://schemas.microsoft.com/office/drawing/2014/main" id="{E63C6E94-93DB-4907-A455-ABD4562AD4C8}"/>
              </a:ext>
            </a:extLst>
          </p:cNvPr>
          <p:cNvGrpSpPr/>
          <p:nvPr/>
        </p:nvGrpSpPr>
        <p:grpSpPr>
          <a:xfrm>
            <a:off x="12926070" y="6494459"/>
            <a:ext cx="1099452" cy="1100238"/>
            <a:chOff x="0" y="0"/>
            <a:chExt cx="1099451" cy="1100237"/>
          </a:xfrm>
        </p:grpSpPr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83FD2642-DE36-4A58-8C89-EF76DD360C4C}"/>
                </a:ext>
              </a:extLst>
            </p:cNvPr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51" name="Freeform 36">
              <a:extLst>
                <a:ext uri="{FF2B5EF4-FFF2-40B4-BE49-F238E27FC236}">
                  <a16:creationId xmlns:a16="http://schemas.microsoft.com/office/drawing/2014/main" id="{3B6A3D89-8BC6-4558-A932-27CB59D6BBA4}"/>
                </a:ext>
              </a:extLst>
            </p:cNvPr>
            <p:cNvSpPr/>
            <p:nvPr/>
          </p:nvSpPr>
          <p:spPr>
            <a:xfrm>
              <a:off x="164249" y="182855"/>
              <a:ext cx="770953" cy="730478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/>
            </a:p>
          </p:txBody>
        </p:sp>
      </p:grpSp>
      <p:sp>
        <p:nvSpPr>
          <p:cNvPr id="53" name="TextBox 9">
            <a:extLst>
              <a:ext uri="{FF2B5EF4-FFF2-40B4-BE49-F238E27FC236}">
                <a16:creationId xmlns:a16="http://schemas.microsoft.com/office/drawing/2014/main" id="{24A13D6C-CF63-44B6-B6D8-A5CAB66489A5}"/>
              </a:ext>
            </a:extLst>
          </p:cNvPr>
          <p:cNvSpPr txBox="1"/>
          <p:nvPr/>
        </p:nvSpPr>
        <p:spPr>
          <a:xfrm>
            <a:off x="569157" y="519952"/>
            <a:ext cx="17364764" cy="999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ПЛАНЫ НА 2025 ГОД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DBBA4A-A49D-4A97-BD58-69A67AC1C7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144" y="6500740"/>
            <a:ext cx="1099453" cy="10994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2E3B14-346A-4009-B7B0-D39D0BB594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53" y="6494458"/>
            <a:ext cx="1100240" cy="11002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42D7D5-D820-47D1-B708-0404179E91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736" y="6476493"/>
            <a:ext cx="1132120" cy="113212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Freeform 2"/>
          <p:cNvSpPr/>
          <p:nvPr/>
        </p:nvSpPr>
        <p:spPr>
          <a:xfrm rot="20603487">
            <a:off x="11265127" y="3469678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1" name="Freeform 3"/>
          <p:cNvSpPr/>
          <p:nvPr/>
        </p:nvSpPr>
        <p:spPr>
          <a:xfrm rot="5200089">
            <a:off x="-1102492" y="-4421026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2" name="Freeform 5"/>
          <p:cNvSpPr/>
          <p:nvPr/>
        </p:nvSpPr>
        <p:spPr>
          <a:xfrm>
            <a:off x="1028700" y="3511434"/>
            <a:ext cx="16230600" cy="57468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0" y="0"/>
                </a:moveTo>
                <a:lnTo>
                  <a:pt x="21430" y="0"/>
                </a:lnTo>
                <a:cubicBezTo>
                  <a:pt x="21475" y="0"/>
                  <a:pt x="21519" y="50"/>
                  <a:pt x="21550" y="140"/>
                </a:cubicBezTo>
                <a:cubicBezTo>
                  <a:pt x="21582" y="230"/>
                  <a:pt x="21600" y="352"/>
                  <a:pt x="21600" y="479"/>
                </a:cubicBezTo>
                <a:lnTo>
                  <a:pt x="21600" y="21121"/>
                </a:lnTo>
                <a:cubicBezTo>
                  <a:pt x="21600" y="21386"/>
                  <a:pt x="21524" y="21600"/>
                  <a:pt x="21430" y="21600"/>
                </a:cubicBezTo>
                <a:lnTo>
                  <a:pt x="170" y="21600"/>
                </a:lnTo>
                <a:cubicBezTo>
                  <a:pt x="76" y="21600"/>
                  <a:pt x="0" y="21386"/>
                  <a:pt x="0" y="21121"/>
                </a:cubicBezTo>
                <a:lnTo>
                  <a:pt x="0" y="479"/>
                </a:lnTo>
                <a:cubicBezTo>
                  <a:pt x="0" y="214"/>
                  <a:pt x="76" y="0"/>
                  <a:pt x="17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3" name="Freeform 7"/>
          <p:cNvSpPr/>
          <p:nvPr/>
        </p:nvSpPr>
        <p:spPr>
          <a:xfrm>
            <a:off x="1600143" y="4687082"/>
            <a:ext cx="378763" cy="3787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4" name="Freeform 8"/>
          <p:cNvSpPr/>
          <p:nvPr/>
        </p:nvSpPr>
        <p:spPr>
          <a:xfrm>
            <a:off x="1600143" y="7298911"/>
            <a:ext cx="378763" cy="3787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45" name="TextBox 9"/>
          <p:cNvSpPr txBox="1"/>
          <p:nvPr/>
        </p:nvSpPr>
        <p:spPr>
          <a:xfrm>
            <a:off x="1028700" y="1091820"/>
            <a:ext cx="17364764" cy="20672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СОДЕЙСТВИЕ </a:t>
            </a:r>
          </a:p>
          <a:p>
            <a:pPr algn="just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В РАЗМЕЩЕНИИ НА ЭТП</a:t>
            </a:r>
          </a:p>
        </p:txBody>
      </p:sp>
      <p:grpSp>
        <p:nvGrpSpPr>
          <p:cNvPr id="348" name="Group 10"/>
          <p:cNvGrpSpPr/>
          <p:nvPr/>
        </p:nvGrpSpPr>
        <p:grpSpPr>
          <a:xfrm>
            <a:off x="7117690" y="1028700"/>
            <a:ext cx="1099452" cy="1100238"/>
            <a:chOff x="0" y="0"/>
            <a:chExt cx="1099451" cy="1100237"/>
          </a:xfrm>
        </p:grpSpPr>
        <p:sp>
          <p:nvSpPr>
            <p:cNvPr id="346" name="Freeform 12"/>
            <p:cNvSpPr/>
            <p:nvPr/>
          </p:nvSpPr>
          <p:spPr>
            <a:xfrm>
              <a:off x="0" y="-1"/>
              <a:ext cx="1099452" cy="110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7AA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47" name="Freeform 14"/>
            <p:cNvSpPr/>
            <p:nvPr/>
          </p:nvSpPr>
          <p:spPr>
            <a:xfrm>
              <a:off x="251297" y="92315"/>
              <a:ext cx="600868" cy="915607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349" name="Freeform 15"/>
          <p:cNvSpPr/>
          <p:nvPr/>
        </p:nvSpPr>
        <p:spPr>
          <a:xfrm>
            <a:off x="9711081" y="6697502"/>
            <a:ext cx="3739723" cy="2103595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0" name="Freeform 16"/>
          <p:cNvSpPr/>
          <p:nvPr/>
        </p:nvSpPr>
        <p:spPr>
          <a:xfrm>
            <a:off x="14660697" y="6594586"/>
            <a:ext cx="2224635" cy="2206511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1" name="Freeform 17"/>
          <p:cNvSpPr/>
          <p:nvPr/>
        </p:nvSpPr>
        <p:spPr>
          <a:xfrm>
            <a:off x="14017094" y="671880"/>
            <a:ext cx="2868237" cy="2839555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2" name="TextBox 18"/>
          <p:cNvSpPr txBox="1"/>
          <p:nvPr/>
        </p:nvSpPr>
        <p:spPr>
          <a:xfrm>
            <a:off x="2226977" y="4598334"/>
            <a:ext cx="6733352" cy="12306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Регистрация и / или продвижение </a:t>
            </a:r>
          </a:p>
          <a:p>
            <a: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на международной торговой площадке </a:t>
            </a:r>
          </a:p>
        </p:txBody>
      </p:sp>
      <p:sp>
        <p:nvSpPr>
          <p:cNvPr id="353" name="TextBox 19"/>
          <p:cNvSpPr txBox="1"/>
          <p:nvPr/>
        </p:nvSpPr>
        <p:spPr>
          <a:xfrm>
            <a:off x="2226977" y="7004422"/>
            <a:ext cx="4037264" cy="12435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Адаптация и перевод упаковки товара, других материалов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Freeform 2"/>
          <p:cNvSpPr/>
          <p:nvPr/>
        </p:nvSpPr>
        <p:spPr>
          <a:xfrm rot="20603487">
            <a:off x="8573076" y="3632181"/>
            <a:ext cx="9786695" cy="97866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6" name="Freeform 3"/>
          <p:cNvSpPr/>
          <p:nvPr/>
        </p:nvSpPr>
        <p:spPr>
          <a:xfrm rot="5200089">
            <a:off x="-1102492" y="-4421026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7" name="TextBox 4"/>
          <p:cNvSpPr txBox="1"/>
          <p:nvPr/>
        </p:nvSpPr>
        <p:spPr>
          <a:xfrm>
            <a:off x="2831680" y="1205588"/>
            <a:ext cx="13305306" cy="22448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8900"/>
              </a:lnSpc>
              <a:defRPr sz="7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СОПРОВОЖДЕНИЕ ЭКСПОРТНОГО КОНТРАКТА</a:t>
            </a:r>
          </a:p>
        </p:txBody>
      </p:sp>
      <p:sp>
        <p:nvSpPr>
          <p:cNvPr id="358" name="Freeform 6"/>
          <p:cNvSpPr/>
          <p:nvPr/>
        </p:nvSpPr>
        <p:spPr>
          <a:xfrm>
            <a:off x="1028700" y="4378938"/>
            <a:ext cx="5531085" cy="218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60" y="0"/>
                </a:moveTo>
                <a:lnTo>
                  <a:pt x="20140" y="0"/>
                </a:lnTo>
                <a:cubicBezTo>
                  <a:pt x="20946" y="0"/>
                  <a:pt x="21600" y="1652"/>
                  <a:pt x="21600" y="3691"/>
                </a:cubicBezTo>
                <a:lnTo>
                  <a:pt x="21600" y="17909"/>
                </a:lnTo>
                <a:cubicBezTo>
                  <a:pt x="21600" y="19947"/>
                  <a:pt x="20946" y="21600"/>
                  <a:pt x="20140" y="21600"/>
                </a:cubicBezTo>
                <a:lnTo>
                  <a:pt x="1460" y="21600"/>
                </a:lnTo>
                <a:cubicBezTo>
                  <a:pt x="654" y="21600"/>
                  <a:pt x="0" y="19947"/>
                  <a:pt x="0" y="17909"/>
                </a:cubicBezTo>
                <a:lnTo>
                  <a:pt x="0" y="3691"/>
                </a:lnTo>
                <a:cubicBezTo>
                  <a:pt x="0" y="1652"/>
                  <a:pt x="654" y="0"/>
                  <a:pt x="146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59" name="Freeform 9"/>
          <p:cNvSpPr/>
          <p:nvPr/>
        </p:nvSpPr>
        <p:spPr>
          <a:xfrm>
            <a:off x="6559784" y="7021137"/>
            <a:ext cx="5845411" cy="1849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07" y="0"/>
                </a:moveTo>
                <a:lnTo>
                  <a:pt x="20293" y="0"/>
                </a:lnTo>
                <a:cubicBezTo>
                  <a:pt x="20640" y="0"/>
                  <a:pt x="20972" y="435"/>
                  <a:pt x="21217" y="1210"/>
                </a:cubicBezTo>
                <a:cubicBezTo>
                  <a:pt x="21462" y="1985"/>
                  <a:pt x="21600" y="3035"/>
                  <a:pt x="21600" y="4131"/>
                </a:cubicBezTo>
                <a:lnTo>
                  <a:pt x="21600" y="17469"/>
                </a:lnTo>
                <a:cubicBezTo>
                  <a:pt x="21600" y="18565"/>
                  <a:pt x="21462" y="19615"/>
                  <a:pt x="21217" y="20390"/>
                </a:cubicBezTo>
                <a:cubicBezTo>
                  <a:pt x="20972" y="21165"/>
                  <a:pt x="20640" y="21600"/>
                  <a:pt x="20293" y="21600"/>
                </a:cubicBezTo>
                <a:lnTo>
                  <a:pt x="1307" y="21600"/>
                </a:lnTo>
                <a:cubicBezTo>
                  <a:pt x="585" y="21600"/>
                  <a:pt x="0" y="19751"/>
                  <a:pt x="0" y="17469"/>
                </a:cubicBezTo>
                <a:lnTo>
                  <a:pt x="0" y="4131"/>
                </a:lnTo>
                <a:cubicBezTo>
                  <a:pt x="0" y="3035"/>
                  <a:pt x="138" y="1985"/>
                  <a:pt x="383" y="1210"/>
                </a:cubicBezTo>
                <a:cubicBezTo>
                  <a:pt x="628" y="435"/>
                  <a:pt x="960" y="0"/>
                  <a:pt x="1307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0" name="Freeform 12"/>
          <p:cNvSpPr/>
          <p:nvPr/>
        </p:nvSpPr>
        <p:spPr>
          <a:xfrm>
            <a:off x="12090868" y="4378938"/>
            <a:ext cx="5168433" cy="187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72" y="0"/>
                </a:moveTo>
                <a:lnTo>
                  <a:pt x="19928" y="0"/>
                </a:lnTo>
                <a:cubicBezTo>
                  <a:pt x="20851" y="0"/>
                  <a:pt x="21600" y="2066"/>
                  <a:pt x="21600" y="4615"/>
                </a:cubicBezTo>
                <a:lnTo>
                  <a:pt x="21600" y="16985"/>
                </a:lnTo>
                <a:cubicBezTo>
                  <a:pt x="21600" y="19534"/>
                  <a:pt x="20851" y="21600"/>
                  <a:pt x="19928" y="21600"/>
                </a:cubicBezTo>
                <a:lnTo>
                  <a:pt x="1672" y="21600"/>
                </a:lnTo>
                <a:cubicBezTo>
                  <a:pt x="749" y="21600"/>
                  <a:pt x="0" y="19534"/>
                  <a:pt x="0" y="16985"/>
                </a:cubicBezTo>
                <a:lnTo>
                  <a:pt x="0" y="4615"/>
                </a:lnTo>
                <a:cubicBezTo>
                  <a:pt x="0" y="2066"/>
                  <a:pt x="749" y="0"/>
                  <a:pt x="1672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363" name="Group 14"/>
          <p:cNvGrpSpPr/>
          <p:nvPr/>
        </p:nvGrpSpPr>
        <p:grpSpPr>
          <a:xfrm>
            <a:off x="3229477" y="901699"/>
            <a:ext cx="1447542" cy="1448579"/>
            <a:chOff x="0" y="0"/>
            <a:chExt cx="1447541" cy="1448577"/>
          </a:xfrm>
        </p:grpSpPr>
        <p:sp>
          <p:nvSpPr>
            <p:cNvPr id="361" name="Freeform 16"/>
            <p:cNvSpPr/>
            <p:nvPr/>
          </p:nvSpPr>
          <p:spPr>
            <a:xfrm>
              <a:off x="0" y="0"/>
              <a:ext cx="1447542" cy="1448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62" name="Freeform 18"/>
            <p:cNvSpPr/>
            <p:nvPr/>
          </p:nvSpPr>
          <p:spPr>
            <a:xfrm>
              <a:off x="216251" y="60888"/>
              <a:ext cx="1039207" cy="1246426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364" name="Freeform 19"/>
          <p:cNvSpPr/>
          <p:nvPr/>
        </p:nvSpPr>
        <p:spPr>
          <a:xfrm>
            <a:off x="16509961" y="6382861"/>
            <a:ext cx="3847203" cy="390413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5" name="TextBox 20"/>
          <p:cNvSpPr txBox="1"/>
          <p:nvPr/>
        </p:nvSpPr>
        <p:spPr>
          <a:xfrm>
            <a:off x="1346712" y="4653069"/>
            <a:ext cx="5213073" cy="15012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ПОДГОТОВКА </a:t>
            </a:r>
          </a:p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И ПРАВОВАЯ ЭКСПЕРТИЗА КОНТРАКТА</a:t>
            </a:r>
          </a:p>
        </p:txBody>
      </p:sp>
      <p:sp>
        <p:nvSpPr>
          <p:cNvPr id="366" name="TextBox 21"/>
          <p:cNvSpPr txBox="1"/>
          <p:nvPr/>
        </p:nvSpPr>
        <p:spPr>
          <a:xfrm>
            <a:off x="6877795" y="7080115"/>
            <a:ext cx="5213074" cy="1501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ПОДГОТОВКА ДОКУМЕНТОВ ДЛЯ ПРОХОЖДЕНИЯ ТАМОЖЕННЫХ ПРОЦЕДУР</a:t>
            </a:r>
          </a:p>
        </p:txBody>
      </p:sp>
      <p:sp>
        <p:nvSpPr>
          <p:cNvPr id="367" name="TextBox 22"/>
          <p:cNvSpPr txBox="1"/>
          <p:nvPr/>
        </p:nvSpPr>
        <p:spPr>
          <a:xfrm>
            <a:off x="12405194" y="4567373"/>
            <a:ext cx="5213073" cy="1501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КОНСУЛЬТИРОВАНИЕ </a:t>
            </a:r>
          </a:p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 НАЛОГООБЛОЖЕНИЮ </a:t>
            </a:r>
          </a:p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И КОНТРОЛЮ</a:t>
            </a:r>
          </a:p>
        </p:txBody>
      </p:sp>
      <p:sp>
        <p:nvSpPr>
          <p:cNvPr id="368" name="TextBox 23"/>
          <p:cNvSpPr txBox="1"/>
          <p:nvPr/>
        </p:nvSpPr>
        <p:spPr>
          <a:xfrm>
            <a:off x="1184320" y="7080115"/>
            <a:ext cx="5213073" cy="993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СОПРОВОЖДЕНИЕ ПЕРЕГОВОРНОГО ПРОЦЕССА</a:t>
            </a:r>
          </a:p>
        </p:txBody>
      </p:sp>
      <p:sp>
        <p:nvSpPr>
          <p:cNvPr id="369" name="TextBox 24"/>
          <p:cNvSpPr txBox="1"/>
          <p:nvPr/>
        </p:nvSpPr>
        <p:spPr>
          <a:xfrm>
            <a:off x="12780985" y="7080115"/>
            <a:ext cx="4461491" cy="993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ПЕРЕВОД ТЕКСТА КОНТРАКТА</a:t>
            </a:r>
          </a:p>
        </p:txBody>
      </p:sp>
      <p:sp>
        <p:nvSpPr>
          <p:cNvPr id="370" name="TextBox 25"/>
          <p:cNvSpPr txBox="1"/>
          <p:nvPr/>
        </p:nvSpPr>
        <p:spPr>
          <a:xfrm>
            <a:off x="6877795" y="4470505"/>
            <a:ext cx="5019117" cy="20092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СОДЕЙСТВИЕ </a:t>
            </a:r>
          </a:p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В РАЗМЕЩЕНИИ </a:t>
            </a:r>
          </a:p>
          <a:p>
            <a:pPr>
              <a:lnSpc>
                <a:spcPts val="40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И ХРАНЕНИИ ПРОДУКЦИИ ЗА РУБЕЖОМ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Freeform 2"/>
          <p:cNvSpPr/>
          <p:nvPr/>
        </p:nvSpPr>
        <p:spPr>
          <a:xfrm rot="20603487">
            <a:off x="8573076" y="3632181"/>
            <a:ext cx="9786695" cy="97866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73" name="Freeform 3"/>
          <p:cNvSpPr/>
          <p:nvPr/>
        </p:nvSpPr>
        <p:spPr>
          <a:xfrm rot="5200089">
            <a:off x="-1102492" y="-4421026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74" name="TextBox 4"/>
          <p:cNvSpPr txBox="1"/>
          <p:nvPr/>
        </p:nvSpPr>
        <p:spPr>
          <a:xfrm>
            <a:off x="1978947" y="956502"/>
            <a:ext cx="14819829" cy="21997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5800"/>
              </a:lnSpc>
              <a:defRPr sz="4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СОФИНАНСИРОВАНИЕ </a:t>
            </a:r>
          </a:p>
          <a:p>
            <a:pPr algn="ctr">
              <a:lnSpc>
                <a:spcPts val="5800"/>
              </a:lnSpc>
              <a:defRPr sz="4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ТРАНСПОРТИРОВКИ </a:t>
            </a:r>
          </a:p>
          <a:p>
            <a:pPr algn="ctr">
              <a:lnSpc>
                <a:spcPts val="5800"/>
              </a:lnSpc>
              <a:defRPr sz="4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НА НОВЫЕ ЭКСПОРТНЫЕ РЫНКИ</a:t>
            </a:r>
          </a:p>
        </p:txBody>
      </p:sp>
      <p:sp>
        <p:nvSpPr>
          <p:cNvPr id="375" name="Freeform 6"/>
          <p:cNvSpPr/>
          <p:nvPr/>
        </p:nvSpPr>
        <p:spPr>
          <a:xfrm>
            <a:off x="4642088" y="4942674"/>
            <a:ext cx="8189418" cy="31764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66" y="0"/>
                </a:moveTo>
                <a:lnTo>
                  <a:pt x="20934" y="0"/>
                </a:lnTo>
                <a:cubicBezTo>
                  <a:pt x="21302" y="0"/>
                  <a:pt x="21600" y="769"/>
                  <a:pt x="21600" y="1717"/>
                </a:cubicBezTo>
                <a:lnTo>
                  <a:pt x="21600" y="19883"/>
                </a:lnTo>
                <a:cubicBezTo>
                  <a:pt x="21600" y="20831"/>
                  <a:pt x="21302" y="21600"/>
                  <a:pt x="20934" y="21600"/>
                </a:cubicBezTo>
                <a:lnTo>
                  <a:pt x="666" y="21600"/>
                </a:lnTo>
                <a:cubicBezTo>
                  <a:pt x="489" y="21600"/>
                  <a:pt x="320" y="21419"/>
                  <a:pt x="195" y="21097"/>
                </a:cubicBezTo>
                <a:cubicBezTo>
                  <a:pt x="70" y="20775"/>
                  <a:pt x="0" y="20339"/>
                  <a:pt x="0" y="19883"/>
                </a:cubicBezTo>
                <a:lnTo>
                  <a:pt x="0" y="1717"/>
                </a:lnTo>
                <a:cubicBezTo>
                  <a:pt x="0" y="1262"/>
                  <a:pt x="70" y="825"/>
                  <a:pt x="195" y="503"/>
                </a:cubicBezTo>
                <a:cubicBezTo>
                  <a:pt x="320" y="181"/>
                  <a:pt x="489" y="0"/>
                  <a:pt x="666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378" name="Group 8"/>
          <p:cNvGrpSpPr/>
          <p:nvPr/>
        </p:nvGrpSpPr>
        <p:grpSpPr>
          <a:xfrm>
            <a:off x="3957160" y="680277"/>
            <a:ext cx="1688336" cy="1689545"/>
            <a:chOff x="0" y="0"/>
            <a:chExt cx="1688334" cy="1689543"/>
          </a:xfrm>
        </p:grpSpPr>
        <p:sp>
          <p:nvSpPr>
            <p:cNvPr id="376" name="Freeform 10"/>
            <p:cNvSpPr/>
            <p:nvPr/>
          </p:nvSpPr>
          <p:spPr>
            <a:xfrm>
              <a:off x="0" y="-1"/>
              <a:ext cx="1688335" cy="168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A1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77" name="Freeform 12"/>
            <p:cNvSpPr/>
            <p:nvPr/>
          </p:nvSpPr>
          <p:spPr>
            <a:xfrm>
              <a:off x="252224" y="280796"/>
              <a:ext cx="1183887" cy="1121733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379" name="Freeform 13"/>
          <p:cNvSpPr/>
          <p:nvPr/>
        </p:nvSpPr>
        <p:spPr>
          <a:xfrm>
            <a:off x="15466496" y="1028699"/>
            <a:ext cx="1792804" cy="224451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0" name="Freeform 14"/>
          <p:cNvSpPr/>
          <p:nvPr/>
        </p:nvSpPr>
        <p:spPr>
          <a:xfrm>
            <a:off x="1598063" y="4378578"/>
            <a:ext cx="1773641" cy="334649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1" name="TextBox 15"/>
          <p:cNvSpPr txBox="1"/>
          <p:nvPr/>
        </p:nvSpPr>
        <p:spPr>
          <a:xfrm>
            <a:off x="4642088" y="3518308"/>
            <a:ext cx="8234437" cy="411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Софинансирование </a:t>
            </a:r>
            <a:r>
              <a:rPr dirty="0" err="1"/>
              <a:t>будущих</a:t>
            </a:r>
            <a:r>
              <a:rPr dirty="0"/>
              <a:t> </a:t>
            </a:r>
            <a:r>
              <a:rPr dirty="0" err="1"/>
              <a:t>затрат</a:t>
            </a:r>
            <a:endParaRPr dirty="0"/>
          </a:p>
          <a:p>
            <a:pPr>
              <a:lnSpc>
                <a:spcPts val="4100"/>
              </a:lnSpc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(</a:t>
            </a:r>
            <a:r>
              <a:rPr dirty="0" err="1"/>
              <a:t>до</a:t>
            </a:r>
            <a:r>
              <a:rPr dirty="0"/>
              <a:t> 80% </a:t>
            </a:r>
            <a:r>
              <a:rPr dirty="0" err="1"/>
              <a:t>оплачивает</a:t>
            </a:r>
            <a:r>
              <a:rPr dirty="0"/>
              <a:t> </a:t>
            </a:r>
            <a:r>
              <a:rPr dirty="0" err="1"/>
              <a:t>Центр</a:t>
            </a:r>
            <a:r>
              <a:rPr dirty="0"/>
              <a:t>)</a:t>
            </a:r>
          </a:p>
          <a:p>
            <a:pPr>
              <a:lnSpc>
                <a:spcPts val="4100"/>
              </a:lnSpc>
            </a:pPr>
            <a:endParaRPr dirty="0"/>
          </a:p>
          <a:p>
            <a:pPr marL="604519" lvl="1" indent="-302259">
              <a:lnSpc>
                <a:spcPts val="4100"/>
              </a:lnSpc>
              <a:buSzPct val="100000"/>
              <a:buFont typeface="Arial"/>
              <a:buChar char="•"/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доставку</a:t>
            </a:r>
            <a:r>
              <a:rPr dirty="0"/>
              <a:t> </a:t>
            </a:r>
            <a:r>
              <a:rPr dirty="0" err="1"/>
              <a:t>продукции</a:t>
            </a:r>
            <a:endParaRPr dirty="0"/>
          </a:p>
          <a:p>
            <a:pPr marL="604519" lvl="1" indent="-302259">
              <a:lnSpc>
                <a:spcPts val="4100"/>
              </a:lnSpc>
              <a:buSzPct val="100000"/>
              <a:buFont typeface="Arial"/>
              <a:buChar char="•"/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 err="1"/>
              <a:t>Иностранным</a:t>
            </a:r>
            <a:r>
              <a:rPr dirty="0"/>
              <a:t> </a:t>
            </a:r>
            <a:r>
              <a:rPr dirty="0" err="1"/>
              <a:t>покупателям</a:t>
            </a:r>
            <a:r>
              <a:rPr dirty="0"/>
              <a:t> </a:t>
            </a:r>
            <a:r>
              <a:rPr dirty="0" err="1"/>
              <a:t>из</a:t>
            </a:r>
            <a:r>
              <a:rPr dirty="0"/>
              <a:t> </a:t>
            </a:r>
            <a:r>
              <a:rPr dirty="0" err="1"/>
              <a:t>новых</a:t>
            </a:r>
            <a:r>
              <a:rPr dirty="0"/>
              <a:t> </a:t>
            </a:r>
            <a:r>
              <a:rPr dirty="0" err="1"/>
              <a:t>стран</a:t>
            </a:r>
            <a:endParaRPr dirty="0"/>
          </a:p>
          <a:p>
            <a:pPr marL="604519" lvl="1" indent="-302259">
              <a:lnSpc>
                <a:spcPts val="4100"/>
              </a:lnSpc>
              <a:buSzPct val="100000"/>
              <a:buFont typeface="Arial"/>
              <a:buChar char="•"/>
              <a:defRPr sz="27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dirty="0"/>
              <a:t>С </a:t>
            </a:r>
            <a:r>
              <a:rPr dirty="0" err="1"/>
              <a:t>заключением</a:t>
            </a:r>
            <a:r>
              <a:rPr dirty="0"/>
              <a:t> </a:t>
            </a:r>
            <a:r>
              <a:rPr dirty="0" err="1"/>
              <a:t>трехстороннего</a:t>
            </a:r>
            <a:r>
              <a:rPr dirty="0"/>
              <a:t> </a:t>
            </a:r>
            <a:r>
              <a:rPr dirty="0" err="1"/>
              <a:t>договора</a:t>
            </a:r>
            <a:r>
              <a:rPr dirty="0"/>
              <a:t> </a:t>
            </a:r>
            <a:r>
              <a:rPr dirty="0" err="1"/>
              <a:t>транспортной</a:t>
            </a:r>
            <a:r>
              <a:rPr dirty="0"/>
              <a:t> </a:t>
            </a:r>
            <a:r>
              <a:rPr dirty="0" err="1"/>
              <a:t>экспедиции</a:t>
            </a:r>
            <a:endParaRPr dirty="0"/>
          </a:p>
        </p:txBody>
      </p:sp>
      <p:sp>
        <p:nvSpPr>
          <p:cNvPr id="382" name="Freeform 16"/>
          <p:cNvSpPr/>
          <p:nvPr/>
        </p:nvSpPr>
        <p:spPr>
          <a:xfrm flipH="1">
            <a:off x="1029403" y="8376578"/>
            <a:ext cx="6748373" cy="177707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3" name="TextBox 17"/>
          <p:cNvSpPr txBox="1"/>
          <p:nvPr/>
        </p:nvSpPr>
        <p:spPr>
          <a:xfrm>
            <a:off x="1419340" y="8582789"/>
            <a:ext cx="10950692" cy="2993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Лимит: </a:t>
            </a:r>
          </a:p>
          <a:p>
            <a:pPr>
              <a:lnSpc>
                <a:spcPts val="3400"/>
              </a:lnSpc>
              <a:defRPr sz="2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не более 1 млн. руб на компанию в год</a:t>
            </a:r>
          </a:p>
          <a:p>
            <a:pPr>
              <a:lnSpc>
                <a:spcPts val="3400"/>
              </a:lnSpc>
            </a:pPr>
            <a:endParaRPr/>
          </a:p>
          <a:p>
            <a:pPr>
              <a:lnSpc>
                <a:spcPts val="3400"/>
              </a:lnSpc>
            </a:pPr>
            <a:endParaRPr/>
          </a:p>
          <a:p>
            <a:pPr>
              <a:lnSpc>
                <a:spcPts val="3400"/>
              </a:lnSpc>
            </a:pPr>
            <a:endParaRPr/>
          </a:p>
          <a:p>
            <a:pPr>
              <a:lnSpc>
                <a:spcPts val="3400"/>
              </a:lnSpc>
            </a:pPr>
            <a:endParaRPr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Freeform 2"/>
          <p:cNvSpPr/>
          <p:nvPr/>
        </p:nvSpPr>
        <p:spPr>
          <a:xfrm rot="20603487">
            <a:off x="8573076" y="3632181"/>
            <a:ext cx="9786695" cy="978669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6" name="Freeform 3"/>
          <p:cNvSpPr/>
          <p:nvPr/>
        </p:nvSpPr>
        <p:spPr>
          <a:xfrm rot="5200089">
            <a:off x="-1102492" y="-4421026"/>
            <a:ext cx="9786696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7" name="Freeform 5"/>
          <p:cNvSpPr/>
          <p:nvPr/>
        </p:nvSpPr>
        <p:spPr>
          <a:xfrm>
            <a:off x="2605901" y="5492146"/>
            <a:ext cx="6203711" cy="1938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4" y="0"/>
                </a:moveTo>
                <a:lnTo>
                  <a:pt x="20506" y="0"/>
                </a:lnTo>
                <a:cubicBezTo>
                  <a:pt x="21110" y="0"/>
                  <a:pt x="21600" y="1568"/>
                  <a:pt x="21600" y="3501"/>
                </a:cubicBezTo>
                <a:lnTo>
                  <a:pt x="21600" y="18099"/>
                </a:lnTo>
                <a:cubicBezTo>
                  <a:pt x="21600" y="20032"/>
                  <a:pt x="21110" y="21600"/>
                  <a:pt x="20506" y="21600"/>
                </a:cubicBezTo>
                <a:lnTo>
                  <a:pt x="1094" y="21600"/>
                </a:lnTo>
                <a:cubicBezTo>
                  <a:pt x="490" y="21600"/>
                  <a:pt x="0" y="20032"/>
                  <a:pt x="0" y="18099"/>
                </a:cubicBezTo>
                <a:lnTo>
                  <a:pt x="0" y="3501"/>
                </a:lnTo>
                <a:cubicBezTo>
                  <a:pt x="0" y="1568"/>
                  <a:pt x="490" y="0"/>
                  <a:pt x="109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88" name="TextBox 7"/>
          <p:cNvSpPr txBox="1"/>
          <p:nvPr/>
        </p:nvSpPr>
        <p:spPr>
          <a:xfrm>
            <a:off x="2965575" y="5983535"/>
            <a:ext cx="5041039" cy="1159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100"/>
              </a:lnSpc>
              <a:defRPr sz="2400" b="1" spc="-7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Защита интеллектуальной деятельности за рубежом</a:t>
            </a:r>
          </a:p>
        </p:txBody>
      </p:sp>
      <p:sp>
        <p:nvSpPr>
          <p:cNvPr id="389" name="Freeform 9"/>
          <p:cNvSpPr/>
          <p:nvPr/>
        </p:nvSpPr>
        <p:spPr>
          <a:xfrm>
            <a:off x="2605901" y="3302182"/>
            <a:ext cx="6203711" cy="1938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4" y="0"/>
                </a:moveTo>
                <a:lnTo>
                  <a:pt x="20506" y="0"/>
                </a:lnTo>
                <a:cubicBezTo>
                  <a:pt x="21110" y="0"/>
                  <a:pt x="21600" y="1568"/>
                  <a:pt x="21600" y="3501"/>
                </a:cubicBezTo>
                <a:lnTo>
                  <a:pt x="21600" y="18099"/>
                </a:lnTo>
                <a:cubicBezTo>
                  <a:pt x="21600" y="20032"/>
                  <a:pt x="21110" y="21600"/>
                  <a:pt x="20506" y="21600"/>
                </a:cubicBezTo>
                <a:lnTo>
                  <a:pt x="1094" y="21600"/>
                </a:lnTo>
                <a:cubicBezTo>
                  <a:pt x="490" y="21600"/>
                  <a:pt x="0" y="20032"/>
                  <a:pt x="0" y="18099"/>
                </a:cubicBezTo>
                <a:lnTo>
                  <a:pt x="0" y="3501"/>
                </a:lnTo>
                <a:cubicBezTo>
                  <a:pt x="0" y="1568"/>
                  <a:pt x="490" y="0"/>
                  <a:pt x="109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0" name="TextBox 11"/>
          <p:cNvSpPr txBox="1"/>
          <p:nvPr/>
        </p:nvSpPr>
        <p:spPr>
          <a:xfrm>
            <a:off x="3793352" y="4167640"/>
            <a:ext cx="3828810" cy="3850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100"/>
              </a:lnSpc>
              <a:defRPr sz="2400" b="1" spc="-7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Сертификация</a:t>
            </a:r>
          </a:p>
        </p:txBody>
      </p:sp>
      <p:sp>
        <p:nvSpPr>
          <p:cNvPr id="391" name="Freeform 13"/>
          <p:cNvSpPr/>
          <p:nvPr/>
        </p:nvSpPr>
        <p:spPr>
          <a:xfrm>
            <a:off x="9592940" y="3274543"/>
            <a:ext cx="6203712" cy="1938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4" y="0"/>
                </a:moveTo>
                <a:lnTo>
                  <a:pt x="20506" y="0"/>
                </a:lnTo>
                <a:cubicBezTo>
                  <a:pt x="21110" y="0"/>
                  <a:pt x="21600" y="1568"/>
                  <a:pt x="21600" y="3501"/>
                </a:cubicBezTo>
                <a:lnTo>
                  <a:pt x="21600" y="18099"/>
                </a:lnTo>
                <a:cubicBezTo>
                  <a:pt x="21600" y="20032"/>
                  <a:pt x="21110" y="21600"/>
                  <a:pt x="20506" y="21600"/>
                </a:cubicBezTo>
                <a:lnTo>
                  <a:pt x="1094" y="21600"/>
                </a:lnTo>
                <a:cubicBezTo>
                  <a:pt x="490" y="21600"/>
                  <a:pt x="0" y="20032"/>
                  <a:pt x="0" y="18099"/>
                </a:cubicBezTo>
                <a:lnTo>
                  <a:pt x="0" y="3501"/>
                </a:lnTo>
                <a:cubicBezTo>
                  <a:pt x="0" y="1568"/>
                  <a:pt x="490" y="0"/>
                  <a:pt x="109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2" name="TextBox 15"/>
          <p:cNvSpPr txBox="1"/>
          <p:nvPr/>
        </p:nvSpPr>
        <p:spPr>
          <a:xfrm>
            <a:off x="10018417" y="3597092"/>
            <a:ext cx="5352758" cy="11724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100"/>
              </a:lnSpc>
              <a:defRPr sz="2400" b="1" spc="-7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Маркетинговые и патентные исследования иностранных рынков</a:t>
            </a:r>
          </a:p>
        </p:txBody>
      </p:sp>
      <p:sp>
        <p:nvSpPr>
          <p:cNvPr id="393" name="Freeform 17"/>
          <p:cNvSpPr/>
          <p:nvPr/>
        </p:nvSpPr>
        <p:spPr>
          <a:xfrm>
            <a:off x="5858473" y="7706962"/>
            <a:ext cx="6203711" cy="1938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4" y="0"/>
                </a:moveTo>
                <a:lnTo>
                  <a:pt x="20506" y="0"/>
                </a:lnTo>
                <a:cubicBezTo>
                  <a:pt x="21110" y="0"/>
                  <a:pt x="21600" y="1568"/>
                  <a:pt x="21600" y="3501"/>
                </a:cubicBezTo>
                <a:lnTo>
                  <a:pt x="21600" y="18099"/>
                </a:lnTo>
                <a:cubicBezTo>
                  <a:pt x="21600" y="20032"/>
                  <a:pt x="21110" y="21600"/>
                  <a:pt x="20506" y="21600"/>
                </a:cubicBezTo>
                <a:lnTo>
                  <a:pt x="1094" y="21600"/>
                </a:lnTo>
                <a:cubicBezTo>
                  <a:pt x="490" y="21600"/>
                  <a:pt x="0" y="20032"/>
                  <a:pt x="0" y="18099"/>
                </a:cubicBezTo>
                <a:lnTo>
                  <a:pt x="0" y="3501"/>
                </a:lnTo>
                <a:cubicBezTo>
                  <a:pt x="0" y="1568"/>
                  <a:pt x="490" y="0"/>
                  <a:pt x="109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4" name="TextBox 19"/>
          <p:cNvSpPr txBox="1"/>
          <p:nvPr/>
        </p:nvSpPr>
        <p:spPr>
          <a:xfrm>
            <a:off x="6197363" y="8029512"/>
            <a:ext cx="5352758" cy="1159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100"/>
              </a:lnSpc>
            </a:pPr>
            <a:endParaRPr/>
          </a:p>
          <a:p>
            <a:pPr algn="ctr">
              <a:lnSpc>
                <a:spcPts val="3100"/>
              </a:lnSpc>
              <a:defRPr sz="2400" b="1" spc="-7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Обучение</a:t>
            </a:r>
          </a:p>
        </p:txBody>
      </p:sp>
      <p:sp>
        <p:nvSpPr>
          <p:cNvPr id="395" name="Freeform 21"/>
          <p:cNvSpPr/>
          <p:nvPr/>
        </p:nvSpPr>
        <p:spPr>
          <a:xfrm>
            <a:off x="9592940" y="5492146"/>
            <a:ext cx="6203712" cy="1938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4" y="0"/>
                </a:moveTo>
                <a:lnTo>
                  <a:pt x="20506" y="0"/>
                </a:lnTo>
                <a:cubicBezTo>
                  <a:pt x="21110" y="0"/>
                  <a:pt x="21600" y="1568"/>
                  <a:pt x="21600" y="3501"/>
                </a:cubicBezTo>
                <a:lnTo>
                  <a:pt x="21600" y="18099"/>
                </a:lnTo>
                <a:cubicBezTo>
                  <a:pt x="21600" y="20032"/>
                  <a:pt x="21110" y="21600"/>
                  <a:pt x="20506" y="21600"/>
                </a:cubicBezTo>
                <a:lnTo>
                  <a:pt x="1094" y="21600"/>
                </a:lnTo>
                <a:cubicBezTo>
                  <a:pt x="490" y="21600"/>
                  <a:pt x="0" y="20032"/>
                  <a:pt x="0" y="18099"/>
                </a:cubicBezTo>
                <a:lnTo>
                  <a:pt x="0" y="3501"/>
                </a:lnTo>
                <a:cubicBezTo>
                  <a:pt x="0" y="1568"/>
                  <a:pt x="490" y="0"/>
                  <a:pt x="1094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6" name="TextBox 23"/>
          <p:cNvSpPr txBox="1"/>
          <p:nvPr/>
        </p:nvSpPr>
        <p:spPr>
          <a:xfrm>
            <a:off x="10146704" y="5767068"/>
            <a:ext cx="4652858" cy="13502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6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Консультирование </a:t>
            </a:r>
          </a:p>
          <a:p>
            <a:pPr algn="ctr">
              <a:lnSpc>
                <a:spcPts val="36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по вопросам экспортной</a:t>
            </a:r>
          </a:p>
          <a:p>
            <a:pPr algn="ctr">
              <a:lnSpc>
                <a:spcPts val="3600"/>
              </a:lnSpc>
              <a:defRPr sz="24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t>деятельности</a:t>
            </a:r>
          </a:p>
        </p:txBody>
      </p:sp>
      <p:sp>
        <p:nvSpPr>
          <p:cNvPr id="397" name="TextBox 24"/>
          <p:cNvSpPr txBox="1"/>
          <p:nvPr/>
        </p:nvSpPr>
        <p:spPr>
          <a:xfrm>
            <a:off x="2491347" y="732290"/>
            <a:ext cx="13305305" cy="11145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8900"/>
              </a:lnSpc>
              <a:defRPr sz="72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t>ЧЕМ ЕЩЕ МОЖЕМ ПОМОЧЬ?</a:t>
            </a:r>
          </a:p>
        </p:txBody>
      </p:sp>
      <p:sp>
        <p:nvSpPr>
          <p:cNvPr id="398" name="Freeform 25"/>
          <p:cNvSpPr/>
          <p:nvPr/>
        </p:nvSpPr>
        <p:spPr>
          <a:xfrm>
            <a:off x="13920792" y="6815191"/>
            <a:ext cx="3751720" cy="297323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Freeform 2"/>
          <p:cNvSpPr/>
          <p:nvPr/>
        </p:nvSpPr>
        <p:spPr>
          <a:xfrm>
            <a:off x="5848958" y="623307"/>
            <a:ext cx="8824064" cy="822960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27" name="Group 3"/>
          <p:cNvGrpSpPr/>
          <p:nvPr/>
        </p:nvGrpSpPr>
        <p:grpSpPr>
          <a:xfrm>
            <a:off x="7378554" y="2168250"/>
            <a:ext cx="15393252" cy="14599072"/>
            <a:chOff x="0" y="0"/>
            <a:chExt cx="15393251" cy="14599069"/>
          </a:xfrm>
        </p:grpSpPr>
        <p:sp>
          <p:nvSpPr>
            <p:cNvPr id="124" name="Freeform 4"/>
            <p:cNvSpPr/>
            <p:nvPr/>
          </p:nvSpPr>
          <p:spPr>
            <a:xfrm rot="20603487">
              <a:off x="1194521" y="1463930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5" name="Freeform 5"/>
            <p:cNvSpPr/>
            <p:nvPr/>
          </p:nvSpPr>
          <p:spPr>
            <a:xfrm rot="20603487">
              <a:off x="4412036" y="1194521"/>
              <a:ext cx="9786695" cy="9786695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6" name="Freeform 6"/>
            <p:cNvSpPr/>
            <p:nvPr/>
          </p:nvSpPr>
          <p:spPr>
            <a:xfrm rot="20603487">
              <a:off x="2621657" y="3617854"/>
              <a:ext cx="9786696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31" name="Group 7"/>
          <p:cNvGrpSpPr/>
          <p:nvPr/>
        </p:nvGrpSpPr>
        <p:grpSpPr>
          <a:xfrm>
            <a:off x="-3802718" y="-4697150"/>
            <a:ext cx="12763047" cy="13532334"/>
            <a:chOff x="0" y="0"/>
            <a:chExt cx="12763046" cy="13532332"/>
          </a:xfrm>
        </p:grpSpPr>
        <p:sp>
          <p:nvSpPr>
            <p:cNvPr id="128" name="Freeform 8"/>
            <p:cNvSpPr/>
            <p:nvPr/>
          </p:nvSpPr>
          <p:spPr>
            <a:xfrm rot="5200089">
              <a:off x="2700228" y="276124"/>
              <a:ext cx="9786695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9" name="Freeform 9"/>
            <p:cNvSpPr/>
            <p:nvPr/>
          </p:nvSpPr>
          <p:spPr>
            <a:xfrm rot="5200089">
              <a:off x="2223521" y="3469514"/>
              <a:ext cx="9786695" cy="9786695"/>
            </a:xfrm>
            <a:prstGeom prst="rect">
              <a:avLst/>
            </a:prstGeom>
            <a:blipFill rotWithShape="1">
              <a:blip r:embed="rId4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30" name="Freeform 10"/>
            <p:cNvSpPr/>
            <p:nvPr/>
          </p:nvSpPr>
          <p:spPr>
            <a:xfrm rot="5200089">
              <a:off x="276124" y="1170460"/>
              <a:ext cx="9786696" cy="9786695"/>
            </a:xfrm>
            <a:prstGeom prst="rect">
              <a:avLst/>
            </a:prstGeom>
            <a:blipFill rotWithShape="1">
              <a:blip r:embed="rId3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32" name="Freeform 12"/>
          <p:cNvSpPr/>
          <p:nvPr/>
        </p:nvSpPr>
        <p:spPr>
          <a:xfrm>
            <a:off x="7258953" y="6455194"/>
            <a:ext cx="10016624" cy="30581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9" y="0"/>
                </a:moveTo>
                <a:lnTo>
                  <a:pt x="21231" y="0"/>
                </a:lnTo>
                <a:cubicBezTo>
                  <a:pt x="21435" y="0"/>
                  <a:pt x="21600" y="427"/>
                  <a:pt x="21600" y="953"/>
                </a:cubicBezTo>
                <a:lnTo>
                  <a:pt x="21600" y="20647"/>
                </a:lnTo>
                <a:cubicBezTo>
                  <a:pt x="21600" y="20900"/>
                  <a:pt x="21561" y="21142"/>
                  <a:pt x="21492" y="21321"/>
                </a:cubicBezTo>
                <a:cubicBezTo>
                  <a:pt x="21423" y="21500"/>
                  <a:pt x="21329" y="21600"/>
                  <a:pt x="21231" y="21600"/>
                </a:cubicBezTo>
                <a:lnTo>
                  <a:pt x="369" y="21600"/>
                </a:lnTo>
                <a:cubicBezTo>
                  <a:pt x="165" y="21600"/>
                  <a:pt x="0" y="21173"/>
                  <a:pt x="0" y="20647"/>
                </a:cubicBezTo>
                <a:lnTo>
                  <a:pt x="0" y="953"/>
                </a:lnTo>
                <a:cubicBezTo>
                  <a:pt x="0" y="700"/>
                  <a:pt x="39" y="458"/>
                  <a:pt x="108" y="279"/>
                </a:cubicBezTo>
                <a:cubicBezTo>
                  <a:pt x="177" y="100"/>
                  <a:pt x="271" y="0"/>
                  <a:pt x="369" y="0"/>
                </a:cubicBezTo>
                <a:close/>
              </a:path>
            </a:pathLst>
          </a:custGeom>
          <a:solidFill>
            <a:srgbClr val="FFFFFF">
              <a:alpha val="82745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3" name="Freeform 15"/>
          <p:cNvSpPr/>
          <p:nvPr/>
        </p:nvSpPr>
        <p:spPr>
          <a:xfrm>
            <a:off x="6328775" y="1853955"/>
            <a:ext cx="5447320" cy="38603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46"/>
                  <a:pt x="21135" y="685"/>
                </a:cubicBezTo>
                <a:cubicBezTo>
                  <a:pt x="21433" y="1123"/>
                  <a:pt x="21600" y="1718"/>
                  <a:pt x="21600" y="2338"/>
                </a:cubicBezTo>
                <a:lnTo>
                  <a:pt x="21600" y="19262"/>
                </a:lnTo>
                <a:cubicBezTo>
                  <a:pt x="21600" y="19882"/>
                  <a:pt x="21433" y="20477"/>
                  <a:pt x="21135" y="20915"/>
                </a:cubicBezTo>
                <a:cubicBezTo>
                  <a:pt x="20838" y="21354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54"/>
                  <a:pt x="465" y="20915"/>
                </a:cubicBezTo>
                <a:cubicBezTo>
                  <a:pt x="167" y="20477"/>
                  <a:pt x="0" y="19882"/>
                  <a:pt x="0" y="19262"/>
                </a:cubicBezTo>
                <a:lnTo>
                  <a:pt x="0" y="2338"/>
                </a:lnTo>
                <a:cubicBezTo>
                  <a:pt x="0" y="1718"/>
                  <a:pt x="167" y="1123"/>
                  <a:pt x="465" y="685"/>
                </a:cubicBezTo>
                <a:cubicBezTo>
                  <a:pt x="762" y="246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4" name="Freeform 18"/>
          <p:cNvSpPr/>
          <p:nvPr/>
        </p:nvSpPr>
        <p:spPr>
          <a:xfrm>
            <a:off x="461727" y="1853955"/>
            <a:ext cx="5447319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35" name="TextBox 20"/>
          <p:cNvSpPr txBox="1"/>
          <p:nvPr/>
        </p:nvSpPr>
        <p:spPr>
          <a:xfrm>
            <a:off x="941572" y="3880234"/>
            <a:ext cx="4283238" cy="948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3900"/>
              </a:lnSpc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ВЫСТАВКА </a:t>
            </a:r>
            <a:r>
              <a:rPr lang="en-US" dirty="0"/>
              <a:t>VIETFOOD &amp; BEVERAGE 2025</a:t>
            </a:r>
            <a:endParaRPr dirty="0"/>
          </a:p>
        </p:txBody>
      </p:sp>
      <p:sp>
        <p:nvSpPr>
          <p:cNvPr id="136" name="Freeform 22"/>
          <p:cNvSpPr/>
          <p:nvPr/>
        </p:nvSpPr>
        <p:spPr>
          <a:xfrm>
            <a:off x="12205916" y="1853955"/>
            <a:ext cx="5447319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40" name="Freeform 30"/>
          <p:cNvSpPr/>
          <p:nvPr/>
        </p:nvSpPr>
        <p:spPr>
          <a:xfrm>
            <a:off x="467106" y="6054075"/>
            <a:ext cx="5447318" cy="38603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86" y="0"/>
                </a:moveTo>
                <a:lnTo>
                  <a:pt x="20014" y="0"/>
                </a:lnTo>
                <a:cubicBezTo>
                  <a:pt x="20434" y="0"/>
                  <a:pt x="20838" y="203"/>
                  <a:pt x="21135" y="565"/>
                </a:cubicBezTo>
                <a:cubicBezTo>
                  <a:pt x="21433" y="926"/>
                  <a:pt x="21600" y="1417"/>
                  <a:pt x="21600" y="1928"/>
                </a:cubicBezTo>
                <a:lnTo>
                  <a:pt x="21600" y="19672"/>
                </a:lnTo>
                <a:cubicBezTo>
                  <a:pt x="21600" y="20183"/>
                  <a:pt x="21433" y="20674"/>
                  <a:pt x="21135" y="21035"/>
                </a:cubicBezTo>
                <a:cubicBezTo>
                  <a:pt x="20838" y="21397"/>
                  <a:pt x="20434" y="21600"/>
                  <a:pt x="20014" y="21600"/>
                </a:cubicBezTo>
                <a:lnTo>
                  <a:pt x="1586" y="21600"/>
                </a:lnTo>
                <a:cubicBezTo>
                  <a:pt x="1166" y="21600"/>
                  <a:pt x="762" y="21397"/>
                  <a:pt x="465" y="21035"/>
                </a:cubicBezTo>
                <a:cubicBezTo>
                  <a:pt x="167" y="20674"/>
                  <a:pt x="0" y="20183"/>
                  <a:pt x="0" y="19672"/>
                </a:cubicBezTo>
                <a:lnTo>
                  <a:pt x="0" y="1928"/>
                </a:lnTo>
                <a:cubicBezTo>
                  <a:pt x="0" y="1417"/>
                  <a:pt x="167" y="926"/>
                  <a:pt x="465" y="565"/>
                </a:cubicBezTo>
                <a:cubicBezTo>
                  <a:pt x="762" y="203"/>
                  <a:pt x="1166" y="0"/>
                  <a:pt x="1586" y="0"/>
                </a:cubicBezTo>
                <a:close/>
              </a:path>
            </a:pathLst>
          </a:custGeom>
          <a:solidFill>
            <a:srgbClr val="FFFFFF">
              <a:alpha val="85882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53" name="TextBox 52"/>
          <p:cNvSpPr txBox="1"/>
          <p:nvPr/>
        </p:nvSpPr>
        <p:spPr>
          <a:xfrm>
            <a:off x="967687" y="8096125"/>
            <a:ext cx="3717770" cy="948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ВЫСТАВКА </a:t>
            </a:r>
            <a:r>
              <a:rPr lang="en-US" dirty="0"/>
              <a:t>FOOD AFRICA 2025</a:t>
            </a:r>
            <a:endParaRPr lang="ru-RU" dirty="0"/>
          </a:p>
        </p:txBody>
      </p:sp>
      <p:sp>
        <p:nvSpPr>
          <p:cNvPr id="154" name="TextBox 53"/>
          <p:cNvSpPr txBox="1"/>
          <p:nvPr/>
        </p:nvSpPr>
        <p:spPr>
          <a:xfrm>
            <a:off x="6782723" y="3874254"/>
            <a:ext cx="4406124" cy="948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ВЫСТАВКА </a:t>
            </a:r>
            <a:r>
              <a:rPr lang="en-US" dirty="0"/>
              <a:t>WORLD FOOD ISTANBUL 2025</a:t>
            </a:r>
            <a:endParaRPr lang="ru-RU" dirty="0"/>
          </a:p>
        </p:txBody>
      </p:sp>
      <p:sp>
        <p:nvSpPr>
          <p:cNvPr id="155" name="TextBox 54"/>
          <p:cNvSpPr txBox="1"/>
          <p:nvPr/>
        </p:nvSpPr>
        <p:spPr>
          <a:xfrm>
            <a:off x="12858267" y="3931172"/>
            <a:ext cx="4142616" cy="47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pPr>
              <a:defRPr sz="30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ВЫСТАВКА </a:t>
            </a:r>
            <a:r>
              <a:rPr lang="en-US" dirty="0"/>
              <a:t>FHC 2025</a:t>
            </a:r>
            <a:endParaRPr lang="ru-RU" dirty="0"/>
          </a:p>
        </p:txBody>
      </p:sp>
      <p:sp>
        <p:nvSpPr>
          <p:cNvPr id="156" name="TextBox 55"/>
          <p:cNvSpPr txBox="1"/>
          <p:nvPr/>
        </p:nvSpPr>
        <p:spPr>
          <a:xfrm>
            <a:off x="9487297" y="8096125"/>
            <a:ext cx="6741940" cy="47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ts val="3900"/>
              </a:lnSpc>
              <a:defRPr sz="3000" b="1" spc="-9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lvl1pPr>
          </a:lstStyle>
          <a:p>
            <a:r>
              <a:rPr lang="ru-RU" dirty="0"/>
              <a:t>ПОИСК ИНОСТРАННОГО ПОКУПАТЕЛЯ</a:t>
            </a:r>
            <a:endParaRPr dirty="0"/>
          </a:p>
        </p:txBody>
      </p:sp>
      <p:sp>
        <p:nvSpPr>
          <p:cNvPr id="53" name="TextBox 9">
            <a:extLst>
              <a:ext uri="{FF2B5EF4-FFF2-40B4-BE49-F238E27FC236}">
                <a16:creationId xmlns:a16="http://schemas.microsoft.com/office/drawing/2014/main" id="{24A13D6C-CF63-44B6-B6D8-A5CAB66489A5}"/>
              </a:ext>
            </a:extLst>
          </p:cNvPr>
          <p:cNvSpPr txBox="1"/>
          <p:nvPr/>
        </p:nvSpPr>
        <p:spPr>
          <a:xfrm>
            <a:off x="569157" y="519952"/>
            <a:ext cx="17364764" cy="999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ts val="8200"/>
              </a:lnSpc>
              <a:defRPr sz="6600" b="1">
                <a:solidFill>
                  <a:srgbClr val="1A1B1E"/>
                </a:solidFill>
                <a:latin typeface="Kollektif Bold"/>
                <a:ea typeface="Kollektif Bold"/>
                <a:cs typeface="Kollektif Bold"/>
                <a:sym typeface="Kollektif Bold"/>
              </a:defRPr>
            </a:pPr>
            <a:r>
              <a:rPr lang="ru-RU" dirty="0"/>
              <a:t>УСЛУГИ РЭЦ</a:t>
            </a:r>
            <a:endParaRPr dirty="0"/>
          </a:p>
        </p:txBody>
      </p:sp>
      <p:grpSp>
        <p:nvGrpSpPr>
          <p:cNvPr id="46" name="Group 12">
            <a:extLst>
              <a:ext uri="{FF2B5EF4-FFF2-40B4-BE49-F238E27FC236}">
                <a16:creationId xmlns:a16="http://schemas.microsoft.com/office/drawing/2014/main" id="{268D50F8-4F24-4787-8AD4-4D24B8F802B2}"/>
              </a:ext>
            </a:extLst>
          </p:cNvPr>
          <p:cNvGrpSpPr/>
          <p:nvPr/>
        </p:nvGrpSpPr>
        <p:grpSpPr>
          <a:xfrm>
            <a:off x="7891006" y="6924874"/>
            <a:ext cx="1099454" cy="1100240"/>
            <a:chOff x="0" y="0"/>
            <a:chExt cx="1245566" cy="1246456"/>
          </a:xfrm>
        </p:grpSpPr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610546C6-9EE8-41B5-8A1A-71D193305617}"/>
                </a:ext>
              </a:extLst>
            </p:cNvPr>
            <p:cNvSpPr/>
            <p:nvPr/>
          </p:nvSpPr>
          <p:spPr>
            <a:xfrm>
              <a:off x="0" y="0"/>
              <a:ext cx="1245567" cy="1246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51" y="0"/>
                  </a:moveTo>
                  <a:lnTo>
                    <a:pt x="16149" y="0"/>
                  </a:lnTo>
                  <a:cubicBezTo>
                    <a:pt x="17594" y="0"/>
                    <a:pt x="18981" y="574"/>
                    <a:pt x="20003" y="1596"/>
                  </a:cubicBezTo>
                  <a:cubicBezTo>
                    <a:pt x="21026" y="2617"/>
                    <a:pt x="21600" y="4003"/>
                    <a:pt x="21600" y="5448"/>
                  </a:cubicBezTo>
                  <a:lnTo>
                    <a:pt x="21600" y="16152"/>
                  </a:lnTo>
                  <a:cubicBezTo>
                    <a:pt x="21600" y="17597"/>
                    <a:pt x="21026" y="18983"/>
                    <a:pt x="20003" y="20004"/>
                  </a:cubicBezTo>
                  <a:cubicBezTo>
                    <a:pt x="18981" y="21026"/>
                    <a:pt x="17594" y="21600"/>
                    <a:pt x="16149" y="21600"/>
                  </a:cubicBezTo>
                  <a:lnTo>
                    <a:pt x="5451" y="21600"/>
                  </a:lnTo>
                  <a:cubicBezTo>
                    <a:pt x="4006" y="21600"/>
                    <a:pt x="2619" y="21026"/>
                    <a:pt x="1597" y="20004"/>
                  </a:cubicBezTo>
                  <a:cubicBezTo>
                    <a:pt x="574" y="18983"/>
                    <a:pt x="0" y="17597"/>
                    <a:pt x="0" y="16152"/>
                  </a:cubicBezTo>
                  <a:lnTo>
                    <a:pt x="0" y="5448"/>
                  </a:lnTo>
                  <a:cubicBezTo>
                    <a:pt x="0" y="4003"/>
                    <a:pt x="574" y="2617"/>
                    <a:pt x="1597" y="1596"/>
                  </a:cubicBezTo>
                  <a:cubicBezTo>
                    <a:pt x="2619" y="574"/>
                    <a:pt x="4006" y="0"/>
                    <a:pt x="5451" y="0"/>
                  </a:cubicBezTo>
                  <a:close/>
                </a:path>
              </a:pathLst>
            </a:custGeom>
            <a:solidFill>
              <a:srgbClr val="C39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939D5742-36E6-437D-8C5E-5693F1738A49}"/>
                </a:ext>
              </a:extLst>
            </p:cNvPr>
            <p:cNvSpPr/>
            <p:nvPr/>
          </p:nvSpPr>
          <p:spPr>
            <a:xfrm>
              <a:off x="120662" y="60777"/>
              <a:ext cx="1124905" cy="1124904"/>
            </a:xfrm>
            <a:prstGeom prst="rect">
              <a:avLst/>
            </a:prstGeom>
            <a:blipFill rotWithShape="1">
              <a:blip r:embed="rId5"/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BAC10A5-C748-4936-A63B-8BA19C4AAB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332" y="2356281"/>
            <a:ext cx="1111674" cy="111167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ED86A02-639A-4FD7-9E75-84B8A9532D6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2931" y="2356281"/>
            <a:ext cx="1111674" cy="111167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EF67637-EA79-4D21-9613-81BECFFF449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7" y="6572172"/>
            <a:ext cx="1111674" cy="111167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AC621B7-2580-45C2-9B70-CC907B988B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87" y="2356281"/>
            <a:ext cx="1111674" cy="1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07592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Freeform 2"/>
          <p:cNvSpPr/>
          <p:nvPr/>
        </p:nvSpPr>
        <p:spPr>
          <a:xfrm rot="5200089">
            <a:off x="11655910" y="-5778723"/>
            <a:ext cx="9786695" cy="978669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0" name="Freeform 3"/>
          <p:cNvSpPr/>
          <p:nvPr/>
        </p:nvSpPr>
        <p:spPr>
          <a:xfrm>
            <a:off x="3380895" y="7153430"/>
            <a:ext cx="541215" cy="5344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1" name="Freeform 4"/>
          <p:cNvSpPr/>
          <p:nvPr/>
        </p:nvSpPr>
        <p:spPr>
          <a:xfrm>
            <a:off x="2236442" y="3790199"/>
            <a:ext cx="3897679" cy="389768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2" name="Freeform 5"/>
          <p:cNvSpPr/>
          <p:nvPr/>
        </p:nvSpPr>
        <p:spPr>
          <a:xfrm>
            <a:off x="9605615" y="7801854"/>
            <a:ext cx="653637" cy="65363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3" name="Freeform 6"/>
          <p:cNvSpPr/>
          <p:nvPr/>
        </p:nvSpPr>
        <p:spPr>
          <a:xfrm>
            <a:off x="9512248" y="6872361"/>
            <a:ext cx="634220" cy="63422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4" name="Freeform 7"/>
          <p:cNvSpPr/>
          <p:nvPr/>
        </p:nvSpPr>
        <p:spPr>
          <a:xfrm>
            <a:off x="9526026" y="6085366"/>
            <a:ext cx="706240" cy="49172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5" name="Freeform 8"/>
          <p:cNvSpPr/>
          <p:nvPr/>
        </p:nvSpPr>
        <p:spPr>
          <a:xfrm>
            <a:off x="9526026" y="8807916"/>
            <a:ext cx="944748" cy="513707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6" name="Freeform 9"/>
          <p:cNvSpPr/>
          <p:nvPr/>
        </p:nvSpPr>
        <p:spPr>
          <a:xfrm>
            <a:off x="5914932" y="418914"/>
            <a:ext cx="4555841" cy="3673146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7" name="TextBox 10"/>
          <p:cNvSpPr txBox="1"/>
          <p:nvPr/>
        </p:nvSpPr>
        <p:spPr>
          <a:xfrm>
            <a:off x="10622726" y="8647139"/>
            <a:ext cx="4557028" cy="5869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800"/>
              </a:lnSpc>
              <a:defRPr sz="34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mo"/>
                <a:ea typeface="Arimo"/>
                <a:cs typeface="Arimo"/>
                <a:sym typeface="Arimo"/>
                <a:hlinkClick r:id="rId10"/>
              </a:defRPr>
            </a:lvl1pPr>
          </a:lstStyle>
          <a:p>
            <a:pPr>
              <a:defRPr>
                <a:solidFill>
                  <a:srgbClr val="236FB5"/>
                </a:solidFill>
                <a:uFillTx/>
              </a:defRPr>
            </a:pPr>
            <a:r>
              <a:rPr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10"/>
              </a:rPr>
              <a:t>https://vk.com/export10</a:t>
            </a:r>
          </a:p>
        </p:txBody>
      </p:sp>
      <p:sp>
        <p:nvSpPr>
          <p:cNvPr id="428" name="TextBox 11"/>
          <p:cNvSpPr txBox="1"/>
          <p:nvPr/>
        </p:nvSpPr>
        <p:spPr>
          <a:xfrm>
            <a:off x="2090982" y="7848331"/>
            <a:ext cx="4043139" cy="5869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800"/>
              </a:lnSpc>
              <a:defRPr sz="34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mo"/>
                <a:ea typeface="Arimo"/>
                <a:cs typeface="Arimo"/>
                <a:sym typeface="Arimo"/>
                <a:hlinkClick r:id="rId11"/>
              </a:defRPr>
            </a:lvl1pPr>
          </a:lstStyle>
          <a:p>
            <a:pPr>
              <a:defRPr>
                <a:solidFill>
                  <a:srgbClr val="236FB5"/>
                </a:solidFill>
                <a:uFillTx/>
              </a:defRPr>
            </a:pPr>
            <a:r>
              <a:rPr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11"/>
              </a:rPr>
              <a:t>http://t.me/export_10</a:t>
            </a:r>
          </a:p>
        </p:txBody>
      </p:sp>
      <p:sp>
        <p:nvSpPr>
          <p:cNvPr id="429" name="TextBox 12"/>
          <p:cNvSpPr txBox="1"/>
          <p:nvPr/>
        </p:nvSpPr>
        <p:spPr>
          <a:xfrm>
            <a:off x="9512247" y="3949336"/>
            <a:ext cx="7037011" cy="1369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0100"/>
              </a:lnSpc>
              <a:defRPr sz="11200" b="1" spc="-574">
                <a:solidFill>
                  <a:srgbClr val="236FB5"/>
                </a:solidFill>
                <a:latin typeface="Inter Bold"/>
                <a:ea typeface="Inter Bold"/>
                <a:cs typeface="Inter Bold"/>
                <a:sym typeface="Inter Bold"/>
              </a:defRPr>
            </a:lvl1pPr>
          </a:lstStyle>
          <a:p>
            <a:r>
              <a:t>СПАСИБО</a:t>
            </a:r>
          </a:p>
        </p:txBody>
      </p:sp>
      <p:sp>
        <p:nvSpPr>
          <p:cNvPr id="430" name="TextBox 13"/>
          <p:cNvSpPr txBox="1"/>
          <p:nvPr/>
        </p:nvSpPr>
        <p:spPr>
          <a:xfrm>
            <a:off x="10608960" y="5968410"/>
            <a:ext cx="3388148" cy="5869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800"/>
              </a:lnSpc>
              <a:defRPr sz="3400">
                <a:solidFill>
                  <a:srgbClr val="236FB5"/>
                </a:solidFill>
                <a:latin typeface="Arimo"/>
                <a:ea typeface="Arimo"/>
                <a:cs typeface="Arimo"/>
                <a:sym typeface="Arimo"/>
              </a:defRPr>
            </a:lvl1pPr>
          </a:lstStyle>
          <a:p>
            <a:r>
              <a:t>info@export10.ru</a:t>
            </a:r>
          </a:p>
        </p:txBody>
      </p:sp>
      <p:sp>
        <p:nvSpPr>
          <p:cNvPr id="431" name="TextBox 14"/>
          <p:cNvSpPr txBox="1"/>
          <p:nvPr/>
        </p:nvSpPr>
        <p:spPr>
          <a:xfrm>
            <a:off x="10608960" y="6899419"/>
            <a:ext cx="3553272" cy="5869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800"/>
              </a:lnSpc>
              <a:defRPr sz="3400">
                <a:solidFill>
                  <a:srgbClr val="236FB5"/>
                </a:solidFill>
                <a:latin typeface="Arimo"/>
                <a:ea typeface="Arimo"/>
                <a:cs typeface="Arimo"/>
                <a:sym typeface="Arimo"/>
              </a:defRPr>
            </a:lvl1pPr>
          </a:lstStyle>
          <a:p>
            <a:r>
              <a:t>8 (8142)-44-54-43</a:t>
            </a:r>
          </a:p>
        </p:txBody>
      </p:sp>
      <p:sp>
        <p:nvSpPr>
          <p:cNvPr id="432" name="TextBox 15"/>
          <p:cNvSpPr txBox="1"/>
          <p:nvPr/>
        </p:nvSpPr>
        <p:spPr>
          <a:xfrm>
            <a:off x="10622726" y="7716129"/>
            <a:ext cx="2229967" cy="5869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4800"/>
              </a:lnSpc>
              <a:defRPr sz="3400">
                <a:solidFill>
                  <a:srgbClr val="236FB5"/>
                </a:solidFill>
                <a:latin typeface="Arimo"/>
                <a:ea typeface="Arimo"/>
                <a:cs typeface="Arimo"/>
                <a:sym typeface="Arimo"/>
              </a:defRPr>
            </a:lvl1pPr>
          </a:lstStyle>
          <a:p>
            <a:r>
              <a:t>export10.ru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548</Words>
  <Application>Microsoft Office PowerPoint</Application>
  <PresentationFormat>Произвольный</PresentationFormat>
  <Paragraphs>164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Arimo</vt:lpstr>
      <vt:lpstr>Inter Bold</vt:lpstr>
      <vt:lpstr>Arial</vt:lpstr>
      <vt:lpstr>Calibri</vt:lpstr>
      <vt:lpstr>Kollektif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EXPORT10</cp:lastModifiedBy>
  <cp:revision>13</cp:revision>
  <dcterms:modified xsi:type="dcterms:W3CDTF">2025-03-14T12:01:44Z</dcterms:modified>
</cp:coreProperties>
</file>