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256" r:id="rId2"/>
    <p:sldId id="464" r:id="rId3"/>
    <p:sldId id="465" r:id="rId4"/>
    <p:sldId id="467" r:id="rId5"/>
    <p:sldId id="466" r:id="rId6"/>
    <p:sldId id="397" r:id="rId7"/>
    <p:sldId id="448" r:id="rId8"/>
    <p:sldId id="468" r:id="rId9"/>
    <p:sldId id="456" r:id="rId10"/>
    <p:sldId id="452" r:id="rId11"/>
    <p:sldId id="451" r:id="rId12"/>
    <p:sldId id="449" r:id="rId13"/>
    <p:sldId id="450" r:id="rId14"/>
    <p:sldId id="453" r:id="rId15"/>
    <p:sldId id="461" r:id="rId16"/>
    <p:sldId id="454" r:id="rId17"/>
    <p:sldId id="455" r:id="rId18"/>
    <p:sldId id="459" r:id="rId19"/>
    <p:sldId id="457" r:id="rId20"/>
    <p:sldId id="458" r:id="rId21"/>
    <p:sldId id="336" r:id="rId22"/>
    <p:sldId id="420" r:id="rId23"/>
    <p:sldId id="337" r:id="rId24"/>
    <p:sldId id="342" r:id="rId25"/>
    <p:sldId id="421" r:id="rId26"/>
    <p:sldId id="339" r:id="rId27"/>
    <p:sldId id="446" r:id="rId28"/>
    <p:sldId id="370" r:id="rId29"/>
    <p:sldId id="372" r:id="rId30"/>
    <p:sldId id="462" r:id="rId3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10" autoAdjust="0"/>
    <p:restoredTop sz="94660"/>
  </p:normalViewPr>
  <p:slideViewPr>
    <p:cSldViewPr snapToGrid="0">
      <p:cViewPr varScale="1">
        <p:scale>
          <a:sx n="74" d="100"/>
          <a:sy n="74" d="100"/>
        </p:scale>
        <p:origin x="2022" y="78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Circe" panose="020B0502020203020203" pitchFamily="34" charset="-52"/>
        <a:ea typeface="Circe" panose="020B0502020203020203" pitchFamily="34" charset="-52"/>
        <a:cs typeface="Circe" panose="020B0502020203020203" pitchFamily="34" charset="-52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Circe" panose="020B0502020203020203" pitchFamily="34" charset="-52"/>
                <a:ea typeface="Circe" panose="020B0502020203020203" pitchFamily="34" charset="-52"/>
                <a:cs typeface="Circe" panose="020B0502020203020203" pitchFamily="34" charset="-52"/>
                <a:sym typeface="Helvetica Neue Thin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Изображение"/>
          <p:cNvSpPr>
            <a:spLocks noGrp="1"/>
          </p:cNvSpPr>
          <p:nvPr>
            <p:ph type="pic" idx="13"/>
          </p:nvPr>
        </p:nvSpPr>
        <p:spPr>
          <a:xfrm>
            <a:off x="1622088" y="289099"/>
            <a:ext cx="9753603" cy="650578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Изображение"/>
          <p:cNvSpPr>
            <a:spLocks noGrp="1"/>
          </p:cNvSpPr>
          <p:nvPr>
            <p:ph type="pic" idx="13"/>
          </p:nvPr>
        </p:nvSpPr>
        <p:spPr>
          <a:xfrm>
            <a:off x="2263775" y="613833"/>
            <a:ext cx="12401550" cy="82677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4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7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Изображение"/>
          <p:cNvSpPr>
            <a:spLocks noGrp="1"/>
          </p:cNvSpPr>
          <p:nvPr>
            <p:ph type="pic" idx="13"/>
          </p:nvPr>
        </p:nvSpPr>
        <p:spPr>
          <a:xfrm>
            <a:off x="4086225" y="2586566"/>
            <a:ext cx="9429750" cy="62865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05050" y="9296400"/>
            <a:ext cx="387927" cy="348813"/>
          </a:xfrm>
          <a:prstGeom prst="rect">
            <a:avLst/>
          </a:prstGeom>
        </p:spPr>
        <p:txBody>
          <a:bodyPr/>
          <a:lstStyle>
            <a:lvl1pPr>
              <a:defRPr>
                <a:latin typeface="Circe" panose="020B0502020203020203" pitchFamily="34" charset="-52"/>
                <a:ea typeface="Circe" panose="020B0502020203020203" pitchFamily="34" charset="-52"/>
                <a:cs typeface="Circe" panose="020B0502020203020203" pitchFamily="34" charset="-52"/>
                <a:sym typeface="Helvetica Light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6680200" y="5029200"/>
            <a:ext cx="6054748" cy="4038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Изображение"/>
          <p:cNvSpPr>
            <a:spLocks noGrp="1"/>
          </p:cNvSpPr>
          <p:nvPr>
            <p:ph type="pic" sz="quarter" idx="14"/>
          </p:nvPr>
        </p:nvSpPr>
        <p:spPr>
          <a:xfrm>
            <a:off x="6502400" y="889000"/>
            <a:ext cx="5867400" cy="3911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Изображение"/>
          <p:cNvSpPr>
            <a:spLocks noGrp="1"/>
          </p:cNvSpPr>
          <p:nvPr>
            <p:ph type="pic" idx="15"/>
          </p:nvPr>
        </p:nvSpPr>
        <p:spPr>
          <a:xfrm>
            <a:off x="-2374900" y="889000"/>
            <a:ext cx="11982450" cy="7988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— Иван Арсентьев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 i="1"/>
            </a:lvl1pPr>
          </a:lstStyle>
          <a:p>
            <a:r>
              <a:t>— Иван Арсентьев</a:t>
            </a:r>
          </a:p>
        </p:txBody>
      </p:sp>
      <p:sp>
        <p:nvSpPr>
          <p:cNvPr id="94" name="«Место ввода цитаты»."/>
          <p:cNvSpPr txBox="1">
            <a:spLocks noGrp="1"/>
          </p:cNvSpPr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«Место ввода цитаты».</a:t>
            </a:r>
          </a:p>
        </p:txBody>
      </p:sp>
      <p:sp>
        <p:nvSpPr>
          <p:cNvPr id="9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Изображение"/>
          <p:cNvSpPr>
            <a:spLocks noGrp="1"/>
          </p:cNvSpPr>
          <p:nvPr>
            <p:ph type="pic" idx="13"/>
          </p:nvPr>
        </p:nvSpPr>
        <p:spPr>
          <a:xfrm>
            <a:off x="-949853" y="0"/>
            <a:ext cx="14904506" cy="994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6305050" y="9296400"/>
            <a:ext cx="387927" cy="348813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Circe" panose="020B0502020203020203" pitchFamily="34" charset="-52"/>
                <a:ea typeface="Circe" panose="020B0502020203020203" pitchFamily="34" charset="-52"/>
                <a:cs typeface="Circe" panose="020B0502020203020203" pitchFamily="34" charset="-52"/>
                <a:sym typeface="Helvetica Neue Light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7" r:id="rId7"/>
    <p:sldLayoutId id="2147483658" r:id="rId8"/>
    <p:sldLayoutId id="2147483659" r:id="rId9"/>
    <p:sldLayoutId id="2147483660" r:id="rId10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Circe" panose="020B0502020203020203" pitchFamily="34" charset="-52"/>
          <a:ea typeface="Circe" panose="020B0502020203020203" pitchFamily="34" charset="-52"/>
          <a:cs typeface="Circe" panose="020B0502020203020203" pitchFamily="34" charset="-52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Circe" panose="020B0502020203020203" pitchFamily="34" charset="-52"/>
          <a:ea typeface="Circe" panose="020B0502020203020203" pitchFamily="34" charset="-52"/>
          <a:cs typeface="Circe" panose="020B0502020203020203" pitchFamily="34" charset="-52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Circe" panose="020B0502020203020203" pitchFamily="34" charset="-52"/>
          <a:ea typeface="Circe" panose="020B0502020203020203" pitchFamily="34" charset="-52"/>
          <a:cs typeface="Circe" panose="020B0502020203020203" pitchFamily="34" charset="-52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Circe" panose="020B0502020203020203" pitchFamily="34" charset="-52"/>
          <a:ea typeface="Circe" panose="020B0502020203020203" pitchFamily="34" charset="-52"/>
          <a:cs typeface="Circe" panose="020B0502020203020203" pitchFamily="34" charset="-52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Circe" panose="020B0502020203020203" pitchFamily="34" charset="-52"/>
          <a:ea typeface="Circe" panose="020B0502020203020203" pitchFamily="34" charset="-52"/>
          <a:cs typeface="Circe" panose="020B0502020203020203" pitchFamily="34" charset="-52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6A5D02B-2925-6303-027F-D5D7BE3CF1E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20" name="семинар-практикум по созданию целостного образа с макияжем и продающих фото для Инстаграм"/>
          <p:cNvSpPr txBox="1">
            <a:spLocks noGrp="1"/>
          </p:cNvSpPr>
          <p:nvPr>
            <p:ph type="subTitle" sz="quarter" idx="1"/>
          </p:nvPr>
        </p:nvSpPr>
        <p:spPr>
          <a:xfrm>
            <a:off x="1240048" y="3702265"/>
            <a:ext cx="10464800" cy="167427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0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br>
              <a:rPr lang="ru-RU" sz="4400" dirty="0">
                <a:solidFill>
                  <a:schemeClr val="tx1"/>
                </a:solidFill>
                <a:latin typeface="Circe ExtraBold" panose="020B0802020203020203" pitchFamily="34" charset="-52"/>
              </a:rPr>
            </a:br>
            <a:r>
              <a:rPr lang="ru-RU" sz="4400" dirty="0">
                <a:solidFill>
                  <a:schemeClr val="tx1"/>
                </a:solidFill>
                <a:latin typeface="Circe ExtraBold" panose="020B0802020203020203" pitchFamily="34" charset="-52"/>
              </a:rPr>
              <a:t>КАК ВЫБРАТЬ НАЛОГООБЛОЖЕНИЕ В 2025 ГОДУ</a:t>
            </a:r>
          </a:p>
        </p:txBody>
      </p:sp>
      <p:pic>
        <p:nvPicPr>
          <p:cNvPr id="6" name="Picture 2" descr="C:\Users\User\Desktop\Logo_Moy_biznes_RK_krivye.png">
            <a:extLst>
              <a:ext uri="{FF2B5EF4-FFF2-40B4-BE49-F238E27FC236}">
                <a16:creationId xmlns:a16="http://schemas.microsoft.com/office/drawing/2014/main" id="{4F4747A2-8E44-46C8-5420-8ACF6C432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7727" y="0"/>
            <a:ext cx="5437073" cy="2574141"/>
          </a:xfrm>
          <a:prstGeom prst="rect">
            <a:avLst/>
          </a:prstGeom>
          <a:noFill/>
        </p:spPr>
      </p:pic>
      <p:sp>
        <p:nvSpPr>
          <p:cNvPr id="8" name="Я — Елена Белонович,…">
            <a:extLst>
              <a:ext uri="{FF2B5EF4-FFF2-40B4-BE49-F238E27FC236}">
                <a16:creationId xmlns:a16="http://schemas.microsoft.com/office/drawing/2014/main" id="{24C24613-DBF6-E429-4927-24A29CD21158}"/>
              </a:ext>
            </a:extLst>
          </p:cNvPr>
          <p:cNvSpPr txBox="1"/>
          <p:nvPr/>
        </p:nvSpPr>
        <p:spPr>
          <a:xfrm>
            <a:off x="9618453" y="8476931"/>
            <a:ext cx="2825171" cy="3488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>
              <a:defRPr sz="35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sz="1600" dirty="0">
              <a:solidFill>
                <a:schemeClr val="bg1"/>
              </a:solidFill>
              <a:latin typeface="Circe" panose="020B0502020203020203" pitchFamily="34" charset="-52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7B5A59-DB84-AA87-303C-FF2C28C8624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20" name="семинар-практикум по созданию целостного образа с макияжем и продающих фото для Инстаграм"/>
          <p:cNvSpPr txBox="1">
            <a:spLocks noGrp="1"/>
          </p:cNvSpPr>
          <p:nvPr>
            <p:ph type="subTitle" sz="quarter" idx="1"/>
          </p:nvPr>
        </p:nvSpPr>
        <p:spPr>
          <a:xfrm>
            <a:off x="1240048" y="3702265"/>
            <a:ext cx="10464800" cy="262952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0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br>
              <a:rPr lang="ru-RU" sz="4400" dirty="0">
                <a:solidFill>
                  <a:schemeClr val="tx1"/>
                </a:solidFill>
                <a:latin typeface="Circe ExtraBold" panose="020B0802020203020203" pitchFamily="34" charset="-52"/>
              </a:rPr>
            </a:br>
            <a:r>
              <a:rPr lang="ru-RU" sz="4400" dirty="0">
                <a:solidFill>
                  <a:schemeClr val="tx1"/>
                </a:solidFill>
                <a:latin typeface="Circe ExtraBold" panose="020B0802020203020203" pitchFamily="34" charset="-52"/>
              </a:rPr>
              <a:t>Роль налогов в формировании доходов государственного бюджета</a:t>
            </a:r>
          </a:p>
          <a:p>
            <a:endParaRPr lang="ru-RU" sz="4400" dirty="0">
              <a:solidFill>
                <a:schemeClr val="tx1"/>
              </a:solidFill>
              <a:latin typeface="Circe" panose="020B0502020203020203" pitchFamily="34" charset="-52"/>
            </a:endParaRPr>
          </a:p>
        </p:txBody>
      </p:sp>
      <p:pic>
        <p:nvPicPr>
          <p:cNvPr id="6" name="Picture 2" descr="C:\Users\User\Desktop\Logo_Moy_biznes_RK_krivye.png">
            <a:extLst>
              <a:ext uri="{FF2B5EF4-FFF2-40B4-BE49-F238E27FC236}">
                <a16:creationId xmlns:a16="http://schemas.microsoft.com/office/drawing/2014/main" id="{4F4747A2-8E44-46C8-5420-8ACF6C432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7727" y="0"/>
            <a:ext cx="5437073" cy="2574141"/>
          </a:xfrm>
          <a:prstGeom prst="rect">
            <a:avLst/>
          </a:prstGeom>
          <a:noFill/>
        </p:spPr>
      </p:pic>
      <p:sp>
        <p:nvSpPr>
          <p:cNvPr id="8" name="Я — Елена Белонович,…">
            <a:extLst>
              <a:ext uri="{FF2B5EF4-FFF2-40B4-BE49-F238E27FC236}">
                <a16:creationId xmlns:a16="http://schemas.microsoft.com/office/drawing/2014/main" id="{24C24613-DBF6-E429-4927-24A29CD21158}"/>
              </a:ext>
            </a:extLst>
          </p:cNvPr>
          <p:cNvSpPr txBox="1"/>
          <p:nvPr/>
        </p:nvSpPr>
        <p:spPr>
          <a:xfrm>
            <a:off x="9940425" y="8605719"/>
            <a:ext cx="2825171" cy="3488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>
              <a:defRPr sz="35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sz="1600" dirty="0">
              <a:solidFill>
                <a:schemeClr val="tx1"/>
              </a:solidFill>
              <a:latin typeface="Circe" panose="020B0502020203020203" pitchFamily="34" charset="-52"/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273520" y="3723311"/>
            <a:ext cx="10440505" cy="16850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b="0" dirty="0">
                <a:latin typeface="Circe" panose="020B0502020203020203" pitchFamily="34" charset="-52"/>
              </a:rPr>
              <a:t>НАЛОГИ – основа стабильности </a:t>
            </a:r>
          </a:p>
          <a:p>
            <a:pPr>
              <a:lnSpc>
                <a:spcPct val="150000"/>
              </a:lnSpc>
            </a:pPr>
            <a:r>
              <a:rPr lang="ru-RU" sz="3600" b="0" dirty="0">
                <a:latin typeface="Circe" panose="020B0502020203020203" pitchFamily="34" charset="-52"/>
              </a:rPr>
              <a:t>бюджета и экономики.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559B70-98DB-6B21-AC50-9DD05AF572C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93437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36387D-81FA-7F29-C5B0-2C2D3E2EB73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282147" y="1989402"/>
            <a:ext cx="10440505" cy="528606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3000" b="0" dirty="0">
                <a:latin typeface="Circe" panose="020B0502020203020203" pitchFamily="34" charset="-52"/>
              </a:rPr>
              <a:t>ФУНКЦИИ НАЛОГОВ:</a:t>
            </a:r>
          </a:p>
          <a:p>
            <a:pPr algn="l">
              <a:lnSpc>
                <a:spcPct val="150000"/>
              </a:lnSpc>
            </a:pPr>
            <a:br>
              <a:rPr lang="ru-RU" sz="1500" b="0" dirty="0">
                <a:latin typeface="Circe" panose="020B0502020203020203" pitchFamily="34" charset="-52"/>
              </a:rPr>
            </a:br>
            <a:r>
              <a:rPr lang="ru-RU" sz="3000" b="0" dirty="0">
                <a:latin typeface="Circe" panose="020B0502020203020203" pitchFamily="34" charset="-52"/>
              </a:rPr>
              <a:t>Фискальная – образование доходов государства.</a:t>
            </a:r>
          </a:p>
          <a:p>
            <a:pPr algn="l">
              <a:lnSpc>
                <a:spcPct val="150000"/>
              </a:lnSpc>
            </a:pPr>
            <a:br>
              <a:rPr lang="ru-RU" sz="1500" b="0" dirty="0">
                <a:latin typeface="Circe" panose="020B0502020203020203" pitchFamily="34" charset="-52"/>
              </a:rPr>
            </a:br>
            <a:r>
              <a:rPr lang="ru-RU" sz="3000" b="0" dirty="0">
                <a:latin typeface="Circe" panose="020B0502020203020203" pitchFamily="34" charset="-52"/>
              </a:rPr>
              <a:t>Регулирующая – влияние на экономические процессы; инструменты регулирования льготы, ставки.</a:t>
            </a:r>
          </a:p>
          <a:p>
            <a:pPr algn="l">
              <a:lnSpc>
                <a:spcPct val="150000"/>
              </a:lnSpc>
            </a:pPr>
            <a:endParaRPr lang="ru-RU" sz="1500" b="0" dirty="0">
              <a:latin typeface="Circe" panose="020B0502020203020203" pitchFamily="34" charset="-52"/>
            </a:endParaRPr>
          </a:p>
          <a:p>
            <a:pPr algn="l">
              <a:lnSpc>
                <a:spcPct val="150000"/>
              </a:lnSpc>
            </a:pPr>
            <a:r>
              <a:rPr lang="ru-RU" sz="3000" b="0" dirty="0">
                <a:latin typeface="Circe" panose="020B0502020203020203" pitchFamily="34" charset="-52"/>
              </a:rPr>
              <a:t>Стимулирующая – стимулирование или сдерживание темпов производства.</a:t>
            </a:r>
          </a:p>
        </p:txBody>
      </p:sp>
    </p:spTree>
    <p:extLst>
      <p:ext uri="{BB962C8B-B14F-4D97-AF65-F5344CB8AC3E}">
        <p14:creationId xmlns:p14="http://schemas.microsoft.com/office/powerpoint/2010/main" val="16129343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058AEC-50AF-E676-8490-C8694055793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3313" y="1824038"/>
            <a:ext cx="8258175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29343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68168A-3773-2100-B758-435851A0285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7CFAA4-D5AF-6853-8112-2673C18AA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538" y="949620"/>
            <a:ext cx="7777180" cy="1465470"/>
          </a:xfrm>
        </p:spPr>
        <p:txBody>
          <a:bodyPr>
            <a:normAutofit/>
          </a:bodyPr>
          <a:lstStyle/>
          <a:p>
            <a:pPr algn="l"/>
            <a:r>
              <a:rPr lang="ru-RU" sz="3600" dirty="0"/>
              <a:t>Разобраться в налогах нам поможет сайт: </a:t>
            </a:r>
            <a:r>
              <a:rPr lang="en-US" sz="3600" dirty="0">
                <a:solidFill>
                  <a:srgbClr val="FF0000"/>
                </a:solidFill>
              </a:rPr>
              <a:t>nalog.gov.ru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C9EF1C-9C79-5961-3031-4080C0D479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088" y="2488212"/>
            <a:ext cx="11034034" cy="539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4223" y="1754128"/>
            <a:ext cx="718185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ABB551-F9C8-5D13-BD58-079F6D40CB5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6712" y="1752916"/>
            <a:ext cx="719137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3A2D38-D438-9E9A-A155-252921E09B9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1409700"/>
            <a:ext cx="7172325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8791D5-1D65-6302-39ED-84DBFC05923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1400175"/>
            <a:ext cx="7172325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3A75A3-686B-87F1-AEF1-BB34A28BDF7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75176C-0EA8-BD9F-326A-2B1715EB60D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4785" y="1585912"/>
            <a:ext cx="8239125" cy="658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55920E-5903-EA3C-279C-8A9732141CC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369" y="1985962"/>
            <a:ext cx="8143875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2284" y="1236621"/>
            <a:ext cx="8277225" cy="762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AB5C3A-CF43-98C6-9316-BD610AAD8D6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4224" y="404812"/>
            <a:ext cx="7172325" cy="894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54412B-9707-9CE1-4151-7303A7EC9CF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1183" y="1053097"/>
            <a:ext cx="7868429" cy="7647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89474E-7A2B-D59E-D310-AE482F79FF9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4785" y="1333500"/>
            <a:ext cx="714375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69283F-EFD9-0664-4505-1000B0E03EF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1712" y="1614487"/>
            <a:ext cx="72009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91D197-6BF8-1591-89D4-87875EFF741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9369" y="2157412"/>
            <a:ext cx="8782050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BCEB6A-DB6B-0732-C9B1-075D8E25830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41DEC3-6E00-C5E6-F9BA-CF2DBBF9374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5961" y="1347787"/>
            <a:ext cx="11001375" cy="705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1005" y="1169946"/>
            <a:ext cx="8991600" cy="776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AC586D-CBE0-727C-27BA-88CAC9ED58D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049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181A000-7BF9-9F27-6EF5-8E6F493D6FB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412F1-77E9-4C91-B365-FD248E95071C}"/>
              </a:ext>
            </a:extLst>
          </p:cNvPr>
          <p:cNvSpPr txBox="1"/>
          <p:nvPr/>
        </p:nvSpPr>
        <p:spPr>
          <a:xfrm>
            <a:off x="853953" y="2673828"/>
            <a:ext cx="11648660" cy="224676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0" dirty="0">
                <a:latin typeface="Circe" panose="020B0502020203020203" pitchFamily="34" charset="-52"/>
              </a:rPr>
              <a:t>НАЛОГОВЫЕ КАНИКУЛЫ </a:t>
            </a:r>
          </a:p>
          <a:p>
            <a:pPr>
              <a:lnSpc>
                <a:spcPct val="150000"/>
              </a:lnSpc>
            </a:pPr>
            <a:r>
              <a:rPr lang="ru-RU" sz="3200" b="0" dirty="0">
                <a:latin typeface="Circe" panose="020B0502020203020203" pitchFamily="34" charset="-52"/>
              </a:rPr>
              <a:t>ДЛЯ ВПЕРВЫЕ ЗАРЕГИСТРИРОВАННЫХ ИНДИВИДУАЛЬНЫХ ПРЕДПРИНИМАТЕЛЕЙ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0A28C7-C1D7-ECE4-5BF2-07E79F6F9EA4}"/>
              </a:ext>
            </a:extLst>
          </p:cNvPr>
          <p:cNvSpPr txBox="1"/>
          <p:nvPr/>
        </p:nvSpPr>
        <p:spPr>
          <a:xfrm>
            <a:off x="678070" y="5287806"/>
            <a:ext cx="11648660" cy="1508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0" dirty="0">
                <a:latin typeface="Circe" panose="020B0502020203020203" pitchFamily="34" charset="-52"/>
              </a:rPr>
              <a:t>Субъект Российской Федерации </a:t>
            </a:r>
          </a:p>
          <a:p>
            <a:pPr>
              <a:lnSpc>
                <a:spcPct val="150000"/>
              </a:lnSpc>
            </a:pPr>
            <a:r>
              <a:rPr lang="ru-RU" sz="3200" b="0" dirty="0">
                <a:latin typeface="Circe" panose="020B0502020203020203" pitchFamily="34" charset="-52"/>
              </a:rPr>
              <a:t>(Республика Карелия)</a:t>
            </a:r>
          </a:p>
        </p:txBody>
      </p:sp>
    </p:spTree>
    <p:extLst>
      <p:ext uri="{BB962C8B-B14F-4D97-AF65-F5344CB8AC3E}">
        <p14:creationId xmlns:p14="http://schemas.microsoft.com/office/powerpoint/2010/main" val="4142378243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EACDE64-A485-BCB6-FE81-698BCE7C19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282147" y="1989402"/>
            <a:ext cx="10440505" cy="500983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Налоговые каникулы – это период времени, в течение которого индивидуальные предприниматели (ИП) могут применять ставку 0% </a:t>
            </a:r>
          </a:p>
          <a:p>
            <a:pPr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УСН в течение 2-х календарных лет </a:t>
            </a: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(или менее, в зависимости от даты регистрации)</a:t>
            </a:r>
          </a:p>
          <a:p>
            <a:pPr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ПСН в течение 2-х сроков действия патента </a:t>
            </a: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в пределах 2-х календарных лет</a:t>
            </a:r>
          </a:p>
          <a:p>
            <a:pPr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1293437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8CB9C0-630A-5BB0-60C9-9FC8ED0499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282147" y="2048836"/>
            <a:ext cx="10440505" cy="489364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На территории Республики Карелия налоговые каникулы </a:t>
            </a: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введены с 1 сентября 2017 года для впервые зарегистрированных индивидуальных предпринимателей, применяющих</a:t>
            </a:r>
          </a:p>
          <a:p>
            <a:pPr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упрощенную (УСН) или патентную (ПСН) системы налогообложения.</a:t>
            </a:r>
          </a:p>
          <a:p>
            <a:pPr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>
              <a:lnSpc>
                <a:spcPct val="150000"/>
              </a:lnSpc>
            </a:pPr>
            <a:r>
              <a:rPr lang="ru-RU" sz="3200" b="0" dirty="0">
                <a:solidFill>
                  <a:srgbClr val="FF0000"/>
                </a:solidFill>
                <a:latin typeface="Circe" panose="020B0502020203020203" pitchFamily="34" charset="-52"/>
              </a:rPr>
              <a:t>НАЛОГОВЫЕ КАНИКУЛЫ</a:t>
            </a:r>
          </a:p>
          <a:p>
            <a:pPr>
              <a:lnSpc>
                <a:spcPct val="150000"/>
              </a:lnSpc>
            </a:pPr>
            <a:r>
              <a:rPr lang="ru-RU" sz="3200" b="0" dirty="0">
                <a:solidFill>
                  <a:srgbClr val="FF0000"/>
                </a:solidFill>
                <a:latin typeface="Circe" panose="020B0502020203020203" pitchFamily="34" charset="-52"/>
              </a:rPr>
              <a:t>ПРОДЛЕНЫ ДО КОНЦА 2026 ГОДА</a:t>
            </a:r>
          </a:p>
        </p:txBody>
      </p:sp>
    </p:spTree>
    <p:extLst>
      <p:ext uri="{BB962C8B-B14F-4D97-AF65-F5344CB8AC3E}">
        <p14:creationId xmlns:p14="http://schemas.microsoft.com/office/powerpoint/2010/main" val="3790949955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1AE061-D7E9-E7A6-041F-50C97D8EEE0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124778" y="2644700"/>
            <a:ext cx="10755243" cy="397031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В соответствии с </a:t>
            </a:r>
            <a:r>
              <a:rPr lang="ru-RU" b="0" dirty="0">
                <a:solidFill>
                  <a:schemeClr val="tx1"/>
                </a:solidFill>
                <a:latin typeface="Circe" panose="020B0502020203020203" pitchFamily="34" charset="-52"/>
              </a:rPr>
              <a:t>Законом Республики Карелия от 30.12.1999 N</a:t>
            </a:r>
            <a:r>
              <a:rPr lang="ru-RU" b="0" dirty="0">
                <a:solidFill>
                  <a:srgbClr val="FF0000"/>
                </a:solidFill>
                <a:latin typeface="Circe" panose="020B0502020203020203" pitchFamily="34" charset="-52"/>
              </a:rPr>
              <a:t> 384-ЗРК</a:t>
            </a:r>
            <a:r>
              <a:rPr lang="ru-RU" b="0" dirty="0">
                <a:latin typeface="Circe" panose="020B0502020203020203" pitchFamily="34" charset="-52"/>
              </a:rPr>
              <a:t> «О налогах (ставках налогов) на территории Республики Карелия» 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пониженные ставки налога, взимаемого в связи с применением упрощённой системы налогообложения (УСН), могут применять следующие категории налогоплательщиков:</a:t>
            </a:r>
          </a:p>
          <a:p>
            <a:pPr algn="l"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 algn="l"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418113360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F3891E-3351-0347-13B0-8E9C218D363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049902" y="1714396"/>
            <a:ext cx="10904996" cy="63248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Нулевая налоговая ставка установлена для налогоплательщиков – индивидуальных предпринимателей, осуществляющих виды предпринимательской деятельности в следующих сферах*: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dirty="0">
                <a:latin typeface="Circe" panose="020B0502020203020203" pitchFamily="34" charset="-52"/>
              </a:rPr>
              <a:t>производственной, 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dirty="0">
                <a:latin typeface="Circe" panose="020B0502020203020203" pitchFamily="34" charset="-52"/>
              </a:rPr>
              <a:t>социальной;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dirty="0">
                <a:latin typeface="Circe" panose="020B0502020203020203" pitchFamily="34" charset="-52"/>
              </a:rPr>
              <a:t>научной;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dirty="0">
                <a:latin typeface="Circe" panose="020B0502020203020203" pitchFamily="34" charset="-52"/>
              </a:rPr>
              <a:t>бытовых услуг;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dirty="0">
                <a:latin typeface="Circe" panose="020B0502020203020203" pitchFamily="34" charset="-52"/>
              </a:rPr>
              <a:t>услуг по предоставлению мест для временного проживания 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(только для УСН)</a:t>
            </a:r>
          </a:p>
          <a:p>
            <a:pPr algn="l">
              <a:lnSpc>
                <a:spcPct val="150000"/>
              </a:lnSpc>
            </a:pPr>
            <a:r>
              <a:rPr lang="ru-RU" sz="1800" b="0" dirty="0">
                <a:solidFill>
                  <a:schemeClr val="tx1"/>
                </a:solidFill>
                <a:latin typeface="Circe" panose="020B0502020203020203" pitchFamily="34" charset="-52"/>
              </a:rPr>
              <a:t>*Полный перечень видов деятельности, на которые распространяются налоговые каникулы, для индивидуальных предпринимателей, применяющих УСН и ПСН, указан в Приложениях 4 и 5 к </a:t>
            </a:r>
            <a:r>
              <a:rPr lang="ru-RU" sz="1800" b="0" dirty="0">
                <a:solidFill>
                  <a:srgbClr val="FF0000"/>
                </a:solidFill>
                <a:latin typeface="Circe" panose="020B0502020203020203" pitchFamily="34" charset="-52"/>
              </a:rPr>
              <a:t>Закону РК от 30.12.1999 года №384-3РК</a:t>
            </a:r>
            <a:endParaRPr lang="ru-RU" sz="1600" b="0" dirty="0">
              <a:solidFill>
                <a:srgbClr val="FF0000"/>
              </a:solidFill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3462616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D2A62F-F7D2-48DF-B4C9-36D35665CCE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0C7257-E3F6-A30C-BF55-975E90A44553}"/>
              </a:ext>
            </a:extLst>
          </p:cNvPr>
          <p:cNvSpPr txBox="1"/>
          <p:nvPr/>
        </p:nvSpPr>
        <p:spPr>
          <a:xfrm>
            <a:off x="1049902" y="2341738"/>
            <a:ext cx="10904996" cy="44558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Упрощенная система налогообложения (УСН):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Указать в декларации ссылку на Закон РК от 30.12.1999 года № 384-ЗРК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Отразить в декларации ставку налога 0%</a:t>
            </a:r>
          </a:p>
          <a:p>
            <a:pPr algn="l"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Патентная система налогообложения (ПСН):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Код ОКВЭД, который подпадает под Налоговые каникулы</a:t>
            </a:r>
          </a:p>
          <a:p>
            <a:pPr algn="l">
              <a:lnSpc>
                <a:spcPct val="150000"/>
              </a:lnSpc>
            </a:pPr>
            <a:r>
              <a:rPr lang="ru-RU" b="0" dirty="0">
                <a:latin typeface="Circe" panose="020B0502020203020203" pitchFamily="34" charset="-52"/>
              </a:rPr>
              <a:t>Указать в заявлении ссылку на Закон РК от 30.12.1999 года № 384-ЗРК</a:t>
            </a:r>
          </a:p>
          <a:p>
            <a:pPr algn="l">
              <a:lnSpc>
                <a:spcPct val="150000"/>
              </a:lnSpc>
            </a:pPr>
            <a:endParaRPr lang="ru-RU" b="0" dirty="0"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99490501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58E1989-467F-C530-4C84-C5E1B77C4CB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6D179F1-F820-018D-724E-46E356790641}"/>
              </a:ext>
            </a:extLst>
          </p:cNvPr>
          <p:cNvSpPr txBox="1">
            <a:spLocks/>
          </p:cNvSpPr>
          <p:nvPr/>
        </p:nvSpPr>
        <p:spPr>
          <a:xfrm>
            <a:off x="2739705" y="4318649"/>
            <a:ext cx="7777180" cy="1465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1pPr>
            <a:lvl2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584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endParaRPr lang="ru-RU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72A4A1-0DD3-00DC-870E-A43B66F995A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935" y="2669114"/>
            <a:ext cx="11973915" cy="500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454182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BA8D30C-0205-7636-C485-EA1506352E3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940FAE-583F-3FFB-4719-4ADAFD4D1F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8" y="2356143"/>
            <a:ext cx="11547952" cy="427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598850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9320B4-0DEE-6230-50A3-8C248E40E19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2177" y="0"/>
            <a:ext cx="5226962" cy="9692106"/>
          </a:xfrm>
          <a:prstGeom prst="rect">
            <a:avLst/>
          </a:prstGeom>
        </p:spPr>
      </p:pic>
      <p:sp>
        <p:nvSpPr>
          <p:cNvPr id="149" name="2 года назад…"/>
          <p:cNvSpPr txBox="1"/>
          <p:nvPr/>
        </p:nvSpPr>
        <p:spPr>
          <a:xfrm>
            <a:off x="3439369" y="4286895"/>
            <a:ext cx="6126062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000" b="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endParaRPr dirty="0">
              <a:latin typeface="Circe" panose="020B0502020203020203" pitchFamily="34" charset="-52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3BB9B1-D277-8F46-7AF7-179267CC6F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03" y="1975555"/>
            <a:ext cx="10997194" cy="557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9569"/>
      </p:ext>
    </p:extLst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Линия"/>
          <p:cNvSpPr/>
          <p:nvPr/>
        </p:nvSpPr>
        <p:spPr>
          <a:xfrm rot="11471792">
            <a:off x="344220" y="-400326"/>
            <a:ext cx="3981523" cy="4320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6" h="21600" extrusionOk="0">
                <a:moveTo>
                  <a:pt x="1241" y="21600"/>
                </a:moveTo>
                <a:cubicBezTo>
                  <a:pt x="-444" y="19238"/>
                  <a:pt x="-410" y="16145"/>
                  <a:pt x="1325" y="13816"/>
                </a:cubicBezTo>
                <a:cubicBezTo>
                  <a:pt x="3785" y="10517"/>
                  <a:pt x="8459" y="10059"/>
                  <a:pt x="12369" y="8520"/>
                </a:cubicBezTo>
                <a:cubicBezTo>
                  <a:pt x="14256" y="7776"/>
                  <a:pt x="16025" y="6717"/>
                  <a:pt x="17232" y="5161"/>
                </a:cubicBezTo>
                <a:cubicBezTo>
                  <a:pt x="18582" y="3422"/>
                  <a:pt x="19181" y="1130"/>
                  <a:pt x="21156" y="0"/>
                </a:cubicBezTo>
              </a:path>
            </a:pathLst>
          </a:custGeom>
          <a:ln w="25400">
            <a:solidFill>
              <a:srgbClr val="FFFFFF"/>
            </a:solidFill>
            <a:miter lim="400000"/>
          </a:ln>
        </p:spPr>
        <p:txBody>
          <a:bodyPr lIns="101600" tIns="101600" rIns="101600" bIns="101600" anchor="ctr"/>
          <a:lstStyle/>
          <a:p>
            <a:pPr defTabSz="457200">
              <a:defRPr sz="1200" b="0">
                <a:solidFill>
                  <a:srgbClr val="FFFFFF"/>
                </a:solidFill>
              </a:defRPr>
            </a:pPr>
            <a:endParaRPr dirty="0">
              <a:latin typeface="Circe" panose="020B0502020203020203" pitchFamily="34" charset="-52"/>
            </a:endParaRPr>
          </a:p>
        </p:txBody>
      </p:sp>
      <p:pic>
        <p:nvPicPr>
          <p:cNvPr id="6" name="Picture 2" descr="C:\Users\User\Desktop\Logo_Moy_biznes_RK_krivye.png">
            <a:extLst>
              <a:ext uri="{FF2B5EF4-FFF2-40B4-BE49-F238E27FC236}">
                <a16:creationId xmlns:a16="http://schemas.microsoft.com/office/drawing/2014/main" id="{4F4747A2-8E44-46C8-5420-8ACF6C432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7727" y="0"/>
            <a:ext cx="5437073" cy="2574141"/>
          </a:xfrm>
          <a:prstGeom prst="rect">
            <a:avLst/>
          </a:prstGeom>
          <a:noFill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A93A5E-B176-4603-8EBC-714590C68F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33" y="2838168"/>
            <a:ext cx="4709943" cy="470994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1758</TotalTime>
  <Words>335</Words>
  <Application>Microsoft Office PowerPoint</Application>
  <PresentationFormat>Произвольный</PresentationFormat>
  <Paragraphs>45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Circe</vt:lpstr>
      <vt:lpstr>Circe ExtraBold</vt:lpstr>
      <vt:lpstr>Helvetica Neue</vt:lpstr>
      <vt:lpstr>Helvetica Neue Medium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Разобраться в налогах нам поможет сайт: nalog.gov.ru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АНТИКРИЗИСНЫЙ АНАЛИЗ</dc:title>
  <dc:creator>CPP</dc:creator>
  <cp:lastModifiedBy>Пользователь</cp:lastModifiedBy>
  <cp:revision>115</cp:revision>
  <dcterms:modified xsi:type="dcterms:W3CDTF">2025-08-15T06:27:59Z</dcterms:modified>
</cp:coreProperties>
</file>