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441" r:id="rId3"/>
    <p:sldId id="442" r:id="rId4"/>
    <p:sldId id="328" r:id="rId5"/>
    <p:sldId id="437" r:id="rId6"/>
    <p:sldId id="438" r:id="rId7"/>
    <p:sldId id="439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11B06"/>
    <a:srgbClr val="EEDBC8"/>
    <a:srgbClr val="ECD7C1"/>
    <a:srgbClr val="5F3428"/>
    <a:srgbClr val="EA4D2C"/>
    <a:srgbClr val="FEFCFA"/>
    <a:srgbClr val="FDFAF8"/>
    <a:srgbClr val="F7F7F7"/>
    <a:srgbClr val="D6946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660B408-B3CF-4A94-85FC-2B1E0A45F4A2}" styleName="Темный стиль 2 —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85BE263C-DBD7-4A20-BB59-AAB30ACAA65A}" styleName="Средний стиль 3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780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E47518-0630-47CA-B50D-52E27FFB0A0A}" type="datetimeFigureOut">
              <a:rPr lang="ru-RU" smtClean="0"/>
              <a:t>15.08.2025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253DCB-B30A-43B1-9258-00292DE639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98183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F184D8-CCBD-BE06-BEB4-A0F13A2DF3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9759424-5D4D-1813-975C-10F14CD9F2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3A3E3FD-3A33-BBE9-9CCC-600F816D7A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19711-90D7-47E9-8883-58BE6B9F764B}" type="datetimeFigureOut">
              <a:rPr lang="ru-RU" smtClean="0"/>
              <a:t>15.08.2025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D3B950A-D839-1E30-55DA-41D59F32F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69D870-6406-075C-8F27-04A9A730F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8FBF-5031-4BB8-9E4A-8189B2D05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7443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F06408-0897-4B95-C8AC-3378E3D57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D459B92-AC1F-C5F5-B9DE-63BF6FCEA3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A9E86BD-FDEA-9494-E96B-5669A1E4A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19711-90D7-47E9-8883-58BE6B9F764B}" type="datetimeFigureOut">
              <a:rPr lang="ru-RU" smtClean="0"/>
              <a:t>15.08.2025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61891D2-7FC5-C9EA-5F38-7DD3754C4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19BC2B8-67E9-DAB3-03BE-1FF3ED442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8FBF-5031-4BB8-9E4A-8189B2D05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0167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073AAA-AA58-B6D8-418A-1E22D738F2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6E893EF-558E-A047-210A-85B2212701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2273D23-7080-4946-D0A0-DBC91812D2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19711-90D7-47E9-8883-58BE6B9F764B}" type="datetimeFigureOut">
              <a:rPr lang="ru-RU" smtClean="0"/>
              <a:t>15.08.2025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BBE9B3B-6BD4-210B-99DC-F92A2BCE4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BE44636-ED79-40E1-DE74-A14DFFB8D4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8FBF-5031-4BB8-9E4A-8189B2D05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4679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01F13A-4E45-9BDA-5007-02C5868B0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676D751-C758-EA7B-61AE-96DE35B1A9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9045F86-54A0-BCB0-3350-65EC645476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DE538DA-02D9-892C-A205-5D1A4E3D6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19711-90D7-47E9-8883-58BE6B9F764B}" type="datetimeFigureOut">
              <a:rPr lang="ru-RU" smtClean="0"/>
              <a:t>15.08.2025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87D87DD-BF41-2106-052B-66A10CDA5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AA51A4B-CAE0-195F-C2DA-46DF5A281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8FBF-5031-4BB8-9E4A-8189B2D05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78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B44AE5-2285-841A-8180-5D2100C570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171A231-120B-BB1D-9841-D63E924556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733F4B0-2102-1213-D789-10C0D1794F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BA54483-65A4-138C-700F-84EC91439B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FF09D82-6B2C-7F8B-9766-1C608AD661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B5477EF-8C63-6562-A37F-5627C22DC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19711-90D7-47E9-8883-58BE6B9F764B}" type="datetimeFigureOut">
              <a:rPr lang="ru-RU" smtClean="0"/>
              <a:t>15.08.2025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41566C1-BF07-85E0-FB1C-BA733DEA0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DFB307E-69B6-F33F-E02C-124903EB4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8FBF-5031-4BB8-9E4A-8189B2D05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5571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B596EE-34FD-EDEF-1380-E6AA38151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D0D8A8ED-8C1B-7AFA-A685-BC7D3B5D28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19711-90D7-47E9-8883-58BE6B9F764B}" type="datetimeFigureOut">
              <a:rPr lang="ru-RU" smtClean="0"/>
              <a:t>15.08.2025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3503FCF-B133-BA1E-E5EB-8772CE0EC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EBDACD8-7309-2D12-7DC3-4443A2556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8FBF-5031-4BB8-9E4A-8189B2D05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2875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A5B4F9C-2129-1553-15B4-B3FF90F4C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19711-90D7-47E9-8883-58BE6B9F764B}" type="datetimeFigureOut">
              <a:rPr lang="ru-RU" smtClean="0"/>
              <a:t>15.08.2025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E052FE2-4496-1A2A-E6E2-FB27F2A575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14A8D71-0995-ACC3-D295-0ECD23F57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8FBF-5031-4BB8-9E4A-8189B2D05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7823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59D7AB-461C-BD63-BC9C-4C982B4C2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B3B4CF5-2782-EAC6-6309-E0BD983FCB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3DD4734-076F-8DE9-3484-6A6D95D57F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19CBDA2-5E5A-743E-3EC8-52C5E9098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19711-90D7-47E9-8883-58BE6B9F764B}" type="datetimeFigureOut">
              <a:rPr lang="ru-RU" smtClean="0"/>
              <a:t>15.08.2025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7BDE57-28CD-1060-5997-BD136AC821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5F23115-87A8-5283-4B5F-7A49789341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8FBF-5031-4BB8-9E4A-8189B2D05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1925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C8B8DF4-743E-E127-046D-00AD95A31F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D1D9CA5-0D2F-A1B1-9042-29137A727AB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45C17EB-C848-D888-4660-31A8D8CA63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CD050DF-8DEB-5C76-EE45-56288A42BC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19711-90D7-47E9-8883-58BE6B9F764B}" type="datetimeFigureOut">
              <a:rPr lang="ru-RU" smtClean="0"/>
              <a:t>15.08.2025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BF0FB60-62CD-B2A1-9C3A-8C4DA8F05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B2D3982-DCAA-DE7E-4F3C-3A22416E7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8FBF-5031-4BB8-9E4A-8189B2D05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8451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5F30CC-2FE0-492F-57D0-301BBBF1C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473F61D-F1AC-8C7A-A9C5-002D93CB04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24535A2-5E87-FA18-4C54-263D5ADD4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19711-90D7-47E9-8883-58BE6B9F764B}" type="datetimeFigureOut">
              <a:rPr lang="ru-RU" smtClean="0"/>
              <a:t>15.08.2025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61393CB-B8B2-928E-64BC-434037D0F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2FD27CD-77B8-C4B7-4DF1-787FDDBAD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8FBF-5031-4BB8-9E4A-8189B2D05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60010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927D9DD-AA5B-9C7B-F035-9A7F98ED19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AF6FCDF-808E-5691-CB1C-EC7FD95905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45AE89B-14D5-9629-F0EF-75C0E70130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19711-90D7-47E9-8883-58BE6B9F764B}" type="datetimeFigureOut">
              <a:rPr lang="ru-RU" smtClean="0"/>
              <a:t>15.08.2025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4B728EF-58FE-F6C6-C810-8AFBD2D1F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1B229B7-C4E9-AC51-D9F2-5C27CB207E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8FBF-5031-4BB8-9E4A-8189B2D05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895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48FB16-4802-8B72-722C-660EA0229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44D02BD-0751-082C-8116-E0386FD4A1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4AE0AAE-E4DC-C5EA-F691-A6FA53A6D1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A19711-90D7-47E9-8883-58BE6B9F764B}" type="datetimeFigureOut">
              <a:rPr lang="ru-RU" smtClean="0"/>
              <a:t>15.08.2025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7BA9DA7-FED7-DF5F-2322-645BE31E5C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D60C579-1663-F580-29A8-86AB1868AA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D28FBF-5031-4BB8-9E4A-8189B2D05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2233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npd.nalog.ru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club184143954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6624D1-AB31-A8B7-8E2C-075BB7F46F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68337" y="1748916"/>
            <a:ext cx="6804206" cy="1820077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br>
              <a:rPr lang="ru-RU" sz="3200" b="1" dirty="0">
                <a:solidFill>
                  <a:srgbClr val="5E3426"/>
                </a:solidFill>
                <a:latin typeface="Circe ExtraBold" panose="020B0802020203020203" pitchFamily="34" charset="-52"/>
              </a:rPr>
            </a:br>
            <a:r>
              <a:rPr lang="ru-RU" sz="3200" b="1" dirty="0">
                <a:solidFill>
                  <a:srgbClr val="5E3426"/>
                </a:solidFill>
                <a:latin typeface="Circe ExtraBold" panose="020B0802020203020203" pitchFamily="34" charset="-52"/>
              </a:rPr>
              <a:t>Памятка самозанятого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EE8C4E3E-3EA3-A275-1CB5-DA6F5B11828B}"/>
              </a:ext>
            </a:extLst>
          </p:cNvPr>
          <p:cNvSpPr txBox="1">
            <a:spLocks/>
          </p:cNvSpPr>
          <p:nvPr/>
        </p:nvSpPr>
        <p:spPr>
          <a:xfrm>
            <a:off x="5313146" y="2095801"/>
            <a:ext cx="6804206" cy="189617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100000"/>
              </a:lnSpc>
            </a:pPr>
            <a:endParaRPr lang="ru-RU" sz="4000" b="1" dirty="0">
              <a:solidFill>
                <a:srgbClr val="EA4D2C"/>
              </a:solidFill>
              <a:latin typeface="Circe" panose="020B0502020203020203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5386422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239024-EEDE-85ED-2C7F-244AF0D92F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4C704F7-750A-0390-2F37-25952701AAC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38087" y="-573864"/>
            <a:ext cx="4008011" cy="74318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DCEE4D-D797-5AB5-DD7A-A1CF98B31414}"/>
              </a:ext>
            </a:extLst>
          </p:cNvPr>
          <p:cNvSpPr txBox="1"/>
          <p:nvPr/>
        </p:nvSpPr>
        <p:spPr>
          <a:xfrm>
            <a:off x="1159525" y="358465"/>
            <a:ext cx="1121711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D69466"/>
                </a:solidFill>
                <a:latin typeface="Circe ExtraBold" panose="020B0802020203020203" pitchFamily="34" charset="-52"/>
              </a:rPr>
              <a:t>Комплекс услуг и мер поддержки начинающим предпринимателям и физическим лицам, планирующим открыть своё дело</a:t>
            </a:r>
          </a:p>
          <a:p>
            <a:pPr algn="ctr"/>
            <a:endParaRPr lang="ru-RU" sz="3200" dirty="0">
              <a:solidFill>
                <a:srgbClr val="D69466"/>
              </a:solidFill>
              <a:latin typeface="Circe ExtraBold" panose="020B0802020203020203" pitchFamily="34" charset="-52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1D7C51-12D6-EA11-35B7-354C5C36F78A}"/>
              </a:ext>
            </a:extLst>
          </p:cNvPr>
          <p:cNvSpPr txBox="1"/>
          <p:nvPr/>
        </p:nvSpPr>
        <p:spPr>
          <a:xfrm>
            <a:off x="2031559" y="2012013"/>
            <a:ext cx="9600664" cy="62170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 Регистрация бизнеса</a:t>
            </a:r>
          </a:p>
          <a:p>
            <a:r>
              <a:rPr lang="ru-RU" sz="20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Регистрация ИП и ООО в режиме «одного окна»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000" dirty="0">
              <a:solidFill>
                <a:srgbClr val="2C2D2E"/>
              </a:solidFill>
              <a:highlight>
                <a:srgbClr val="FFFFFF"/>
              </a:highlight>
              <a:latin typeface="Circe" panose="020B0502020203020203" pitchFamily="34" charset="-5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Полный спектр услуг от банков-партнеров в режиме одного окна </a:t>
            </a:r>
          </a:p>
          <a:p>
            <a:r>
              <a:rPr lang="ru-RU" sz="20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- расчетный счет</a:t>
            </a:r>
          </a:p>
          <a:p>
            <a:r>
              <a:rPr lang="ru-RU" sz="20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- эквайринг</a:t>
            </a:r>
            <a:br>
              <a:rPr lang="ru-RU" sz="20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r>
              <a:rPr lang="ru-RU" sz="20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- онлайн-касса</a:t>
            </a:r>
          </a:p>
          <a:p>
            <a:r>
              <a:rPr lang="ru-RU" sz="20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- зарплатный проект</a:t>
            </a:r>
          </a:p>
          <a:p>
            <a:r>
              <a:rPr lang="ru-RU" sz="20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- кредитование</a:t>
            </a:r>
            <a:br>
              <a:rPr lang="ru-RU" sz="20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endParaRPr lang="ru-RU" sz="2000" dirty="0">
              <a:solidFill>
                <a:srgbClr val="2C2D2E"/>
              </a:solidFill>
              <a:highlight>
                <a:srgbClr val="FFFFFF"/>
              </a:highlight>
              <a:latin typeface="Circe" panose="020B0502020203020203" pitchFamily="34" charset="-52"/>
            </a:endParaRPr>
          </a:p>
          <a:p>
            <a:endParaRPr lang="ru-RU" sz="2000" dirty="0">
              <a:solidFill>
                <a:srgbClr val="2C2D2E"/>
              </a:solidFill>
              <a:highlight>
                <a:srgbClr val="FFFFFF"/>
              </a:highlight>
              <a:latin typeface="Circe" panose="020B0502020203020203" pitchFamily="34" charset="-52"/>
            </a:endParaRPr>
          </a:p>
          <a:p>
            <a:r>
              <a:rPr lang="ru-RU" sz="20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Образовательные мероприятия - семинары, мастер-классы, круглые столы, конференции, образовательная программа «Основы предпринимательства».</a:t>
            </a:r>
          </a:p>
          <a:p>
            <a:endParaRPr lang="ru-RU" sz="2000" dirty="0">
              <a:solidFill>
                <a:srgbClr val="2C2D2E"/>
              </a:solidFill>
              <a:highlight>
                <a:srgbClr val="FFFFFF"/>
              </a:highlight>
              <a:latin typeface="Circe" panose="020B0502020203020203" pitchFamily="34" charset="-52"/>
            </a:endParaRPr>
          </a:p>
          <a:p>
            <a:r>
              <a:rPr lang="ru-RU" sz="20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Контактная информация:</a:t>
            </a:r>
            <a:r>
              <a:rPr lang="en-US" sz="20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mb</a:t>
            </a:r>
            <a:r>
              <a:rPr lang="ru-RU" sz="20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10.</a:t>
            </a:r>
            <a:r>
              <a:rPr lang="en-US" sz="2000" dirty="0" err="1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ru</a:t>
            </a:r>
            <a:r>
              <a:rPr lang="ru-RU" sz="20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, </a:t>
            </a:r>
            <a:r>
              <a:rPr lang="en-US" sz="20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info</a:t>
            </a:r>
            <a:r>
              <a:rPr lang="ru-RU" sz="20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@</a:t>
            </a:r>
            <a:r>
              <a:rPr lang="en-US" sz="20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mb</a:t>
            </a:r>
            <a:r>
              <a:rPr lang="ru-RU" sz="20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10.</a:t>
            </a:r>
            <a:r>
              <a:rPr lang="en-US" sz="2000" dirty="0" err="1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ru</a:t>
            </a:r>
            <a:r>
              <a:rPr lang="ru-RU" sz="20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, </a:t>
            </a:r>
            <a:r>
              <a:rPr lang="en-US" sz="20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8(8142)44-54-00</a:t>
            </a:r>
            <a:r>
              <a:rPr lang="ru-RU" sz="20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, </a:t>
            </a:r>
            <a:r>
              <a:rPr lang="en-US" sz="20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8(800)100-29-80</a:t>
            </a:r>
            <a:endParaRPr lang="ru-RU" sz="2000" dirty="0">
              <a:solidFill>
                <a:srgbClr val="2C2D2E"/>
              </a:solidFill>
              <a:highlight>
                <a:srgbClr val="FFFFFF"/>
              </a:highlight>
              <a:latin typeface="Circe" panose="020B0502020203020203" pitchFamily="34" charset="-5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1400" dirty="0">
              <a:solidFill>
                <a:srgbClr val="2C2D2E"/>
              </a:solidFill>
              <a:highlight>
                <a:srgbClr val="FEFCFA"/>
              </a:highlight>
              <a:latin typeface="Circe" panose="020B0502020203020203" pitchFamily="34" charset="-5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1400" dirty="0">
              <a:solidFill>
                <a:srgbClr val="2C2D2E"/>
              </a:solidFill>
              <a:highlight>
                <a:srgbClr val="FEFCFA"/>
              </a:highlight>
              <a:latin typeface="Circe" panose="020B0502020203020203" pitchFamily="34" charset="-5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1400" dirty="0">
              <a:solidFill>
                <a:srgbClr val="2C2D2E"/>
              </a:solidFill>
              <a:highlight>
                <a:srgbClr val="FEFCFA"/>
              </a:highlight>
              <a:latin typeface="Circe" panose="020B0502020203020203" pitchFamily="34" charset="-52"/>
            </a:endParaRPr>
          </a:p>
          <a:p>
            <a:endParaRPr lang="ru-RU" sz="1400" dirty="0">
              <a:solidFill>
                <a:srgbClr val="000000"/>
              </a:solidFill>
              <a:latin typeface="-apple-system"/>
            </a:endParaRPr>
          </a:p>
          <a:p>
            <a:endParaRPr lang="ru-RU" sz="1400" b="0" i="0" dirty="0">
              <a:solidFill>
                <a:srgbClr val="000000"/>
              </a:solidFill>
              <a:effectLst/>
              <a:latin typeface="-apple-system"/>
            </a:endParaRPr>
          </a:p>
          <a:p>
            <a:endParaRPr lang="ru-RU" sz="1400" dirty="0">
              <a:solidFill>
                <a:srgbClr val="000000"/>
              </a:solidFill>
              <a:latin typeface="-apple-system"/>
            </a:endParaRPr>
          </a:p>
          <a:p>
            <a:endParaRPr lang="ru-RU" sz="1400" dirty="0">
              <a:solidFill>
                <a:srgbClr val="362E2A"/>
              </a:solidFill>
              <a:latin typeface="PTSansPro-Bold" panose="020B0703020203020204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6448008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86952B-50C6-98B0-8B0F-1C3D38B90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91A527F-6F02-8D52-D762-1D5F47BA62E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38087" y="-573864"/>
            <a:ext cx="4008011" cy="74318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2FB20E0-18D2-A2B7-CEA6-A162F04619B7}"/>
              </a:ext>
            </a:extLst>
          </p:cNvPr>
          <p:cNvSpPr txBox="1"/>
          <p:nvPr/>
        </p:nvSpPr>
        <p:spPr>
          <a:xfrm>
            <a:off x="1159525" y="358465"/>
            <a:ext cx="1121711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D69466"/>
                </a:solidFill>
                <a:latin typeface="Circe ExtraBold" panose="020B0802020203020203" pitchFamily="34" charset="-52"/>
              </a:rPr>
              <a:t>Налог на профессиональный доход (НПД) или налог для «Самозанятых»</a:t>
            </a:r>
            <a:br>
              <a:rPr lang="ru-RU" sz="3200" dirty="0">
                <a:solidFill>
                  <a:srgbClr val="D69466"/>
                </a:solidFill>
                <a:latin typeface="Circe ExtraBold" panose="020B0802020203020203" pitchFamily="34" charset="-52"/>
              </a:rPr>
            </a:br>
            <a:endParaRPr lang="ru-RU" sz="3200" dirty="0">
              <a:solidFill>
                <a:srgbClr val="D69466"/>
              </a:solidFill>
              <a:latin typeface="Circe ExtraBold" panose="020B0802020203020203" pitchFamily="34" charset="-52"/>
            </a:endParaRPr>
          </a:p>
          <a:p>
            <a:pPr algn="ctr"/>
            <a:endParaRPr lang="ru-RU" sz="3200" dirty="0">
              <a:solidFill>
                <a:srgbClr val="D69466"/>
              </a:solidFill>
              <a:latin typeface="Circe ExtraBold" panose="020B0802020203020203" pitchFamily="34" charset="-52"/>
            </a:endParaRPr>
          </a:p>
          <a:p>
            <a:pPr algn="ctr"/>
            <a:endParaRPr lang="ru-RU" sz="3200" dirty="0">
              <a:solidFill>
                <a:srgbClr val="D69466"/>
              </a:solidFill>
              <a:latin typeface="Circe ExtraBold" panose="020B0802020203020203" pitchFamily="34" charset="-52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40435FF-AC6F-5CE8-AF5B-C34F65F0C969}"/>
              </a:ext>
            </a:extLst>
          </p:cNvPr>
          <p:cNvSpPr txBox="1"/>
          <p:nvPr/>
        </p:nvSpPr>
        <p:spPr>
          <a:xfrm>
            <a:off x="2049144" y="2414178"/>
            <a:ext cx="9600664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u="sng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Управление Федеральной налоговой службы по Республике Карелия</a:t>
            </a:r>
            <a:br>
              <a:rPr lang="ru-RU" sz="2000" u="sng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endParaRPr lang="ru-RU" sz="2000" u="sng" dirty="0">
              <a:solidFill>
                <a:srgbClr val="2C2D2E"/>
              </a:solidFill>
              <a:highlight>
                <a:srgbClr val="FFFFFF"/>
              </a:highlight>
              <a:latin typeface="Circe" panose="020B0502020203020203" pitchFamily="34" charset="-52"/>
            </a:endParaRPr>
          </a:p>
          <a:p>
            <a:r>
              <a:rPr lang="ru-RU" sz="20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НПД установлен для физических лиц, не зарегистрированных в качестве ИП, и для индивидуальных предпринимателей, не привлекающих наёмных работников по трудовым договорам. НПД применяется в отношении отдельных видов деятельности, при ведении которых физические лица и индивидуальные предприниматели не имеют работодателя.</a:t>
            </a:r>
          </a:p>
          <a:p>
            <a:br>
              <a:rPr lang="ru-RU" sz="20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r>
              <a:rPr lang="ru-RU" sz="20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Спецрежим можно применять до 31.12.2028 включительно.</a:t>
            </a:r>
          </a:p>
        </p:txBody>
      </p:sp>
    </p:spTree>
    <p:extLst>
      <p:ext uri="{BB962C8B-B14F-4D97-AF65-F5344CB8AC3E}">
        <p14:creationId xmlns:p14="http://schemas.microsoft.com/office/powerpoint/2010/main" val="33361178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626E03-A961-2FF8-7592-1C2789A1A1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15DFC20-62CC-E73C-8E8A-28B897C8EFF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38087" y="-573864"/>
            <a:ext cx="4008011" cy="74318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FFA49C-E55C-EBD7-24C2-BB4802D3C491}"/>
              </a:ext>
            </a:extLst>
          </p:cNvPr>
          <p:cNvSpPr txBox="1"/>
          <p:nvPr/>
        </p:nvSpPr>
        <p:spPr>
          <a:xfrm>
            <a:off x="1159525" y="358465"/>
            <a:ext cx="1121711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D69466"/>
                </a:solidFill>
                <a:latin typeface="Circe ExtraBold" panose="020B0802020203020203" pitchFamily="34" charset="-52"/>
              </a:rPr>
              <a:t>Налог на профессиональный доход (НПД) или налог для «Самозанятых»</a:t>
            </a:r>
            <a:br>
              <a:rPr lang="ru-RU" sz="3200" dirty="0">
                <a:solidFill>
                  <a:srgbClr val="D69466"/>
                </a:solidFill>
                <a:latin typeface="Circe ExtraBold" panose="020B0802020203020203" pitchFamily="34" charset="-52"/>
              </a:rPr>
            </a:br>
            <a:endParaRPr lang="ru-RU" sz="3200" dirty="0">
              <a:solidFill>
                <a:srgbClr val="D69466"/>
              </a:solidFill>
              <a:latin typeface="Circe ExtraBold" panose="020B0802020203020203" pitchFamily="34" charset="-52"/>
            </a:endParaRPr>
          </a:p>
          <a:p>
            <a:pPr algn="ctr"/>
            <a:endParaRPr lang="ru-RU" sz="3200" dirty="0">
              <a:solidFill>
                <a:srgbClr val="D69466"/>
              </a:solidFill>
              <a:latin typeface="Circe ExtraBold" panose="020B0802020203020203" pitchFamily="34" charset="-52"/>
            </a:endParaRPr>
          </a:p>
          <a:p>
            <a:pPr algn="ctr"/>
            <a:endParaRPr lang="ru-RU" sz="3200" dirty="0">
              <a:solidFill>
                <a:srgbClr val="D69466"/>
              </a:solidFill>
              <a:latin typeface="Circe ExtraBold" panose="020B0802020203020203" pitchFamily="34" charset="-52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1BCD00-20D6-6D22-2D8F-5031B1BA7E01}"/>
              </a:ext>
            </a:extLst>
          </p:cNvPr>
          <p:cNvSpPr txBox="1"/>
          <p:nvPr/>
        </p:nvSpPr>
        <p:spPr>
          <a:xfrm>
            <a:off x="2031559" y="1635737"/>
            <a:ext cx="9600664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Преимущества НПД:</a:t>
            </a:r>
            <a:b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endParaRPr lang="ru-RU" dirty="0">
              <a:solidFill>
                <a:srgbClr val="2C2D2E"/>
              </a:solidFill>
              <a:highlight>
                <a:srgbClr val="FFFFFF"/>
              </a:highlight>
              <a:latin typeface="Circe" panose="020B0502020203020203" pitchFamily="34" charset="-52"/>
            </a:endParaRPr>
          </a:p>
          <a:p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низкие налоговые ставки: 4% в отношении доходов, полученных от физических лиц, и 6% в отношении доходов, полученных от организаций и индивидуальных предпринимателей, предоставление вычета в размере 1% (2%) от налоговой базы, рассчитанной нарастающим итогом, но не более 10 000  ₽ и т.д.</a:t>
            </a:r>
            <a:b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b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Способы регистрации в качестве плательщика НПД:</a:t>
            </a:r>
            <a:b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b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• с помощью бесплатного мобильного приложения «Мой налог» (паспорт),</a:t>
            </a:r>
            <a:b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• с использованием кабинета налогоплательщика «Налог на профессиональный доход» (ИНН и пароль),</a:t>
            </a:r>
            <a:b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•через уполномоченные банки (перечень размещен на сайте ФНС России в разделе «Налог на профессиональный доход»),</a:t>
            </a:r>
            <a:b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•с помощью учётной записи Единого портала государственных и муниципальных услуг</a:t>
            </a:r>
            <a:b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b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Контактная информация: </a:t>
            </a:r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  <a:hlinkClick r:id="rId3" tooltip="https://npd.nalog.ru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npd.nalog.ru</a:t>
            </a:r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, 8 (800) 222-22-22</a:t>
            </a:r>
            <a:endParaRPr lang="ru-RU" sz="1400" dirty="0">
              <a:solidFill>
                <a:srgbClr val="362E2A"/>
              </a:solidFill>
              <a:latin typeface="PTSansPro-Bold" panose="020B0703020203020204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3179604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1DC2E9-1000-00F9-E6E9-E1FA67964B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6BF8697-DE88-D0E3-42CD-2F6941125A4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38087" y="-573864"/>
            <a:ext cx="4008011" cy="74318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6037BBE-DEF0-A50E-8DB2-9178D0CF2203}"/>
              </a:ext>
            </a:extLst>
          </p:cNvPr>
          <p:cNvSpPr txBox="1"/>
          <p:nvPr/>
        </p:nvSpPr>
        <p:spPr>
          <a:xfrm>
            <a:off x="1159525" y="358465"/>
            <a:ext cx="11217114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D69466"/>
                </a:solidFill>
                <a:latin typeface="Circe ExtraBold" panose="020B0802020203020203" pitchFamily="34" charset="-52"/>
              </a:rPr>
              <a:t>Единовременная финансовая помощь на открытие собственного дела</a:t>
            </a:r>
            <a:br>
              <a:rPr lang="ru-RU" dirty="0"/>
            </a:br>
            <a:endParaRPr lang="ru-RU" dirty="0"/>
          </a:p>
          <a:p>
            <a:pPr algn="ctr"/>
            <a:endParaRPr lang="ru-RU" sz="3200" dirty="0">
              <a:solidFill>
                <a:srgbClr val="D69466"/>
              </a:solidFill>
              <a:latin typeface="Circe ExtraBold" panose="020B0802020203020203" pitchFamily="34" charset="-52"/>
            </a:endParaRPr>
          </a:p>
          <a:p>
            <a:pPr algn="ctr"/>
            <a:endParaRPr lang="ru-RU" sz="3200" dirty="0">
              <a:solidFill>
                <a:srgbClr val="D69466"/>
              </a:solidFill>
              <a:latin typeface="Circe ExtraBold" panose="020B0802020203020203" pitchFamily="34" charset="-52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DD2E73-7DFA-7F84-0E7F-E50562705146}"/>
              </a:ext>
            </a:extLst>
          </p:cNvPr>
          <p:cNvSpPr txBox="1"/>
          <p:nvPr/>
        </p:nvSpPr>
        <p:spPr>
          <a:xfrm>
            <a:off x="2064466" y="1440092"/>
            <a:ext cx="9600664" cy="41857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u="sng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Управление труда и занятости Республики Карелия</a:t>
            </a:r>
          </a:p>
          <a:p>
            <a:endParaRPr lang="ru-RU" dirty="0">
              <a:solidFill>
                <a:srgbClr val="2C2D2E"/>
              </a:solidFill>
              <a:highlight>
                <a:srgbClr val="FFFFFF"/>
              </a:highlight>
              <a:latin typeface="Circe" panose="020B0502020203020203" pitchFamily="34" charset="-52"/>
            </a:endParaRPr>
          </a:p>
          <a:p>
            <a:r>
              <a:rPr lang="ru-RU" dirty="0">
                <a:highlight>
                  <a:srgbClr val="FFFFFF"/>
                </a:highlight>
              </a:rPr>
              <a:t>Безвозмездная финансовая помощь предоставляется безработным гражданам, состоящим на учёте в органах службы занятости по месту жительства, при условии последующей госрегистрации в качестве  самозанятого и одобрении бизнес-плана.</a:t>
            </a:r>
          </a:p>
          <a:p>
            <a:r>
              <a:rPr lang="ru-RU" dirty="0">
                <a:highlight>
                  <a:srgbClr val="FFFFFF"/>
                </a:highlight>
              </a:rPr>
              <a:t>Размеры выплат  - 100 000 ₽</a:t>
            </a:r>
          </a:p>
          <a:p>
            <a:endParaRPr lang="ru-RU" dirty="0">
              <a:highlight>
                <a:srgbClr val="FFFFFF"/>
              </a:highlight>
            </a:endParaRPr>
          </a:p>
          <a:p>
            <a:r>
              <a:rPr lang="ru-RU" dirty="0">
                <a:highlight>
                  <a:srgbClr val="FFFFFF"/>
                </a:highlight>
              </a:rPr>
              <a:t>Как получить поддержку?</a:t>
            </a:r>
          </a:p>
          <a:p>
            <a:endParaRPr lang="ru-RU" dirty="0">
              <a:highlight>
                <a:srgbClr val="FFFFFF"/>
              </a:highlight>
            </a:endParaRPr>
          </a:p>
          <a:p>
            <a:r>
              <a:rPr lang="ru-RU" dirty="0">
                <a:highlight>
                  <a:srgbClr val="FFFFFF"/>
                </a:highlight>
              </a:rPr>
              <a:t>Подайте в Агентство занятости населения по месту жительства заявление о предоставлении финансовой помощи, копию паспорта (с предъявлением оригинала), бизнес-план. Инвалидам также дополнительно необходимо предъявить программу реабилитации или абилитации, а женщинам, имеющим детей до 18 лет, - копии свидетельств о рождении (с предъявлением оригинала).</a:t>
            </a:r>
          </a:p>
          <a:p>
            <a:endParaRPr lang="ru-RU" sz="1400" dirty="0">
              <a:solidFill>
                <a:srgbClr val="362E2A"/>
              </a:solidFill>
              <a:latin typeface="PTSansPro-Bold" panose="020B0703020203020204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9421425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C57706-D9BA-E19C-EA55-9F8501BECC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1360AA6-C456-76E0-369C-208A8A37467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38087" y="-573864"/>
            <a:ext cx="4008011" cy="74318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0B02615-50B9-19F6-9219-ACABDD754C4C}"/>
              </a:ext>
            </a:extLst>
          </p:cNvPr>
          <p:cNvSpPr txBox="1"/>
          <p:nvPr/>
        </p:nvSpPr>
        <p:spPr>
          <a:xfrm>
            <a:off x="1159525" y="358465"/>
            <a:ext cx="11217114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D69466"/>
                </a:solidFill>
                <a:latin typeface="Circe ExtraBold" panose="020B0802020203020203" pitchFamily="34" charset="-52"/>
              </a:rPr>
              <a:t>Единовременная финансовая помощь на открытие собственного дела</a:t>
            </a:r>
            <a:br>
              <a:rPr lang="ru-RU" dirty="0"/>
            </a:br>
            <a:endParaRPr lang="ru-RU" dirty="0"/>
          </a:p>
          <a:p>
            <a:pPr algn="ctr"/>
            <a:endParaRPr lang="ru-RU" sz="3200" dirty="0">
              <a:solidFill>
                <a:srgbClr val="D69466"/>
              </a:solidFill>
              <a:latin typeface="Circe ExtraBold" panose="020B0802020203020203" pitchFamily="34" charset="-52"/>
            </a:endParaRPr>
          </a:p>
          <a:p>
            <a:pPr algn="ctr"/>
            <a:endParaRPr lang="ru-RU" sz="3200" dirty="0">
              <a:solidFill>
                <a:srgbClr val="D69466"/>
              </a:solidFill>
              <a:latin typeface="Circe ExtraBold" panose="020B0802020203020203" pitchFamily="34" charset="-52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924D8C-6ED4-7D0E-0E78-E3CE22035871}"/>
              </a:ext>
            </a:extLst>
          </p:cNvPr>
          <p:cNvSpPr txBox="1"/>
          <p:nvPr/>
        </p:nvSpPr>
        <p:spPr>
          <a:xfrm>
            <a:off x="1967750" y="2192460"/>
            <a:ext cx="9600664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Если ранее подобная поддержка не оказывалась, после ликвидации ИП также можно подать заявление по истечении года с момента снятия с учёта. При этом не должно быть задолженностей по налогам и сборам, включая страховые взносы.</a:t>
            </a:r>
          </a:p>
          <a:p>
            <a:endParaRPr lang="ru-RU" dirty="0">
              <a:solidFill>
                <a:srgbClr val="2C2D2E"/>
              </a:solidFill>
              <a:highlight>
                <a:srgbClr val="FFFFFF"/>
              </a:highlight>
              <a:latin typeface="Circe" panose="020B0502020203020203" pitchFamily="34" charset="-52"/>
            </a:endParaRPr>
          </a:p>
          <a:p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Единовременная финансовая помощь предоставляется безработном гражданину один раз.</a:t>
            </a:r>
          </a:p>
          <a:p>
            <a:endParaRPr lang="ru-RU" dirty="0">
              <a:solidFill>
                <a:srgbClr val="2C2D2E"/>
              </a:solidFill>
              <a:highlight>
                <a:srgbClr val="FFFFFF"/>
              </a:highlight>
              <a:latin typeface="Circe" panose="020B0502020203020203" pitchFamily="34" charset="-52"/>
            </a:endParaRPr>
          </a:p>
          <a:p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Контактная информация: mintrud.karelia.ru</a:t>
            </a:r>
          </a:p>
          <a:p>
            <a:endParaRPr lang="ru-RU" dirty="0">
              <a:solidFill>
                <a:srgbClr val="2C2D2E"/>
              </a:solidFill>
              <a:highlight>
                <a:srgbClr val="FFFFFF"/>
              </a:highlight>
              <a:latin typeface="Circe" panose="020B0502020203020203" pitchFamily="34" charset="-52"/>
            </a:endParaRPr>
          </a:p>
          <a:p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ГКУ РК «Центр занятости населения РК»: rk@czrk.onego.ru, 8 (8142) 559-158</a:t>
            </a:r>
          </a:p>
        </p:txBody>
      </p:sp>
    </p:spTree>
    <p:extLst>
      <p:ext uri="{BB962C8B-B14F-4D97-AF65-F5344CB8AC3E}">
        <p14:creationId xmlns:p14="http://schemas.microsoft.com/office/powerpoint/2010/main" val="24101189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6BC0D6-B9C7-B003-50F9-22BDECF9C3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9667829-91F9-01D3-537D-6165C225D72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38087" y="-573864"/>
            <a:ext cx="4008011" cy="74318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A91FD47-1B09-3B21-A803-C9140EED998E}"/>
              </a:ext>
            </a:extLst>
          </p:cNvPr>
          <p:cNvSpPr txBox="1"/>
          <p:nvPr/>
        </p:nvSpPr>
        <p:spPr>
          <a:xfrm>
            <a:off x="1159525" y="358465"/>
            <a:ext cx="11217114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D69466"/>
                </a:solidFill>
                <a:latin typeface="Circe ExtraBold" panose="020B0802020203020203" pitchFamily="34" charset="-52"/>
              </a:rPr>
              <a:t>Единовременная финансовая помощь на основании социального контракта</a:t>
            </a:r>
            <a:br>
              <a:rPr lang="ru-RU" dirty="0"/>
            </a:br>
            <a:endParaRPr lang="ru-RU" dirty="0"/>
          </a:p>
          <a:p>
            <a:pPr algn="ctr"/>
            <a:br>
              <a:rPr lang="ru-RU" dirty="0"/>
            </a:br>
            <a:endParaRPr lang="ru-RU" dirty="0"/>
          </a:p>
          <a:p>
            <a:pPr algn="ctr"/>
            <a:endParaRPr lang="ru-RU" sz="3200" dirty="0">
              <a:solidFill>
                <a:srgbClr val="D69466"/>
              </a:solidFill>
              <a:latin typeface="Circe ExtraBold" panose="020B0802020203020203" pitchFamily="34" charset="-52"/>
            </a:endParaRPr>
          </a:p>
          <a:p>
            <a:pPr algn="ctr"/>
            <a:endParaRPr lang="ru-RU" sz="3200" dirty="0">
              <a:solidFill>
                <a:srgbClr val="D69466"/>
              </a:solidFill>
              <a:latin typeface="Circe ExtraBold" panose="020B0802020203020203" pitchFamily="34" charset="-52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C53B4C-30A3-197E-6573-04F51D2A9B3F}"/>
              </a:ext>
            </a:extLst>
          </p:cNvPr>
          <p:cNvSpPr txBox="1"/>
          <p:nvPr/>
        </p:nvSpPr>
        <p:spPr>
          <a:xfrm>
            <a:off x="1967750" y="1502688"/>
            <a:ext cx="9600664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u="sng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Министерство социальной защиты Республики Карелия</a:t>
            </a:r>
            <a:br>
              <a:rPr lang="ru-RU" u="sng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endParaRPr lang="ru-RU" u="sng" dirty="0">
              <a:solidFill>
                <a:srgbClr val="2C2D2E"/>
              </a:solidFill>
              <a:highlight>
                <a:srgbClr val="FFFFFF"/>
              </a:highlight>
              <a:latin typeface="Circe" panose="020B0502020203020203" pitchFamily="34" charset="-52"/>
            </a:endParaRPr>
          </a:p>
          <a:p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Государственная социальная помощь предоставляется на основании социального контракта, в том числе по направлениям:</a:t>
            </a:r>
            <a:b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b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осуществление индивидуальной предпринимательской деятельности - до 350 000 ₽</a:t>
            </a:r>
            <a:b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ведение личного подсобного хозяйства - до 100,000 ₽</a:t>
            </a:r>
          </a:p>
          <a:p>
            <a:b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Заключить социальный контракт могут малоимущие семьи и граждане, среднедушевой доход которых ниже величины прожиточного минимума. В рамках социального контракта гражданину необходимо зарегистрироваться в качестве ИП или самозанятого.</a:t>
            </a:r>
            <a:b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При заключении социального контракта по указанным направлениям предусмотрена возможность прохождения профессионального обучения (переобучения) или получение дополнительного профессионального образования с оплатой стоимости курса обучения в размере до 30 000 ₽.</a:t>
            </a:r>
            <a:b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b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Контактная информация: ГКУ СЗ Республики Карелия «Центр социальной работы Республики Карелия», </a:t>
            </a:r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  <a:hlinkClick r:id="rId3" tooltip="https://vk.com/club18414395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vk.com/club184143954</a:t>
            </a:r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, </a:t>
            </a:r>
            <a:r>
              <a:rPr lang="ru-RU" dirty="0">
                <a:highlight>
                  <a:srgbClr val="FFFFFF"/>
                </a:highlight>
              </a:rPr>
              <a:t>8 (8142) 55-97-93</a:t>
            </a:r>
          </a:p>
          <a:p>
            <a:endParaRPr lang="ru-RU" dirty="0">
              <a:solidFill>
                <a:srgbClr val="2C2D2E"/>
              </a:solidFill>
              <a:highlight>
                <a:srgbClr val="FFFFFF"/>
              </a:highlight>
              <a:latin typeface="Circe" panose="020B0502020203020203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88620186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1681</TotalTime>
  <Words>659</Words>
  <Application>Microsoft Office PowerPoint</Application>
  <PresentationFormat>Широкоэкранный</PresentationFormat>
  <Paragraphs>48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5" baseType="lpstr">
      <vt:lpstr>-apple-system</vt:lpstr>
      <vt:lpstr>Arial</vt:lpstr>
      <vt:lpstr>Calibri</vt:lpstr>
      <vt:lpstr>Calibri Light</vt:lpstr>
      <vt:lpstr>Circe</vt:lpstr>
      <vt:lpstr>Circe ExtraBold</vt:lpstr>
      <vt:lpstr>PTSansPro-Bold</vt:lpstr>
      <vt:lpstr>Тема Office</vt:lpstr>
      <vt:lpstr> Памятка самозанятого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Выполнение показателей  и освоение  средств  АНО «Центр «Мой бизнес» Республики Карелия</dc:title>
  <dc:creator>3</dc:creator>
  <cp:lastModifiedBy>CPP</cp:lastModifiedBy>
  <cp:revision>52</cp:revision>
  <dcterms:created xsi:type="dcterms:W3CDTF">2023-10-17T08:27:15Z</dcterms:created>
  <dcterms:modified xsi:type="dcterms:W3CDTF">2025-08-15T11:30:58Z</dcterms:modified>
</cp:coreProperties>
</file>