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328" r:id="rId3"/>
    <p:sldId id="329" r:id="rId4"/>
    <p:sldId id="436" r:id="rId5"/>
    <p:sldId id="437" r:id="rId6"/>
    <p:sldId id="438" r:id="rId7"/>
    <p:sldId id="439" r:id="rId8"/>
    <p:sldId id="440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11B06"/>
    <a:srgbClr val="EEDBC8"/>
    <a:srgbClr val="ECD7C1"/>
    <a:srgbClr val="5F3428"/>
    <a:srgbClr val="EA4D2C"/>
    <a:srgbClr val="FEFCFA"/>
    <a:srgbClr val="FDFAF8"/>
    <a:srgbClr val="F7F7F7"/>
    <a:srgbClr val="D6946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Темный стиль 2 —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906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E47518-0630-47CA-B50D-52E27FFB0A0A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253DCB-B30A-43B1-9258-00292DE63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818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F184D8-CCBD-BE06-BEB4-A0F13A2DF3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9759424-5D4D-1813-975C-10F14CD9F2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A3E3FD-3A33-BBE9-9CCC-600F816D7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D3B950A-D839-1E30-55DA-41D59F32F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69D870-6406-075C-8F27-04A9A730F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443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F06408-0897-4B95-C8AC-3378E3D57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459B92-AC1F-C5F5-B9DE-63BF6FCEA3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9E86BD-FDEA-9494-E96B-5669A1E4A7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1891D2-7FC5-C9EA-5F38-7DD3754C4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9BC2B8-67E9-DAB3-03BE-1FF3ED442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167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073AAA-AA58-B6D8-418A-1E22D738F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6E893EF-558E-A047-210A-85B2212701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2273D23-7080-4946-D0A0-DBC91812D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BE9B3B-6BD4-210B-99DC-F92A2BCE4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BE44636-ED79-40E1-DE74-A14DFFB8D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467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01F13A-4E45-9BDA-5007-02C5868B0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676D751-C758-EA7B-61AE-96DE35B1A9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9045F86-54A0-BCB0-3350-65EC645476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DE538DA-02D9-892C-A205-5D1A4E3D6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87D87DD-BF41-2106-052B-66A10CDA5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AA51A4B-CAE0-195F-C2DA-46DF5A281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8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B44AE5-2285-841A-8180-5D2100C57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171A231-120B-BB1D-9841-D63E924556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733F4B0-2102-1213-D789-10C0D1794F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EBA54483-65A4-138C-700F-84EC91439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FF09D82-6B2C-7F8B-9766-1C608AD661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B5477EF-8C63-6562-A37F-5627C22DC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41566C1-BF07-85E0-FB1C-BA733DEA0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DFB307E-69B6-F33F-E02C-124903EB4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571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B596EE-34FD-EDEF-1380-E6AA38151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0D8A8ED-8C1B-7AFA-A685-BC7D3B5D2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3503FCF-B133-BA1E-E5EB-8772CE0EC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EBDACD8-7309-2D12-7DC3-4443A2556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2875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A5B4F9C-2129-1553-15B4-B3FF90F4C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E052FE2-4496-1A2A-E6E2-FB27F2A57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14A8D71-0995-ACC3-D295-0ECD23F57E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823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59D7AB-461C-BD63-BC9C-4C982B4C2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3B4CF5-2782-EAC6-6309-E0BD983FCB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3DD4734-076F-8DE9-3484-6A6D95D57F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19CBDA2-5E5A-743E-3EC8-52C5E90983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7BDE57-28CD-1060-5997-BD136AC82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5F23115-87A8-5283-4B5F-7A4978934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92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C8B8DF4-743E-E127-046D-00AD95A31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2D1D9CA5-0D2F-A1B1-9042-29137A727A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45C17EB-C848-D888-4660-31A8D8CA63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CD050DF-8DEB-5C76-EE45-56288A42B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BF0FB60-62CD-B2A1-9C3A-8C4DA8F05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B2D3982-DCAA-DE7E-4F3C-3A22416E7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451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5F30CC-2FE0-492F-57D0-301BBBF1C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473F61D-F1AC-8C7A-A9C5-002D93CB04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24535A2-5E87-FA18-4C54-263D5ADD4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1393CB-B8B2-928E-64BC-434037D0F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FD27CD-77B8-C4B7-4DF1-787FDDBAD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001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927D9DD-AA5B-9C7B-F035-9A7F98ED19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AF6FCDF-808E-5691-CB1C-EC7FD95905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45AE89B-14D5-9629-F0EF-75C0E70130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4B728EF-58FE-F6C6-C810-8AFBD2D1F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B229B7-C4E9-AC51-D9F2-5C27CB207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895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48FB16-4802-8B72-722C-660EA0229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44D02BD-0751-082C-8116-E0386FD4A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4AE0AAE-E4DC-C5EA-F691-A6FA53A6D13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19711-90D7-47E9-8883-58BE6B9F764B}" type="datetimeFigureOut">
              <a:rPr lang="ru-RU" smtClean="0"/>
              <a:t>15.08.2025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7BA9DA7-FED7-DF5F-2322-645BE31E5C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D60C579-1663-F580-29A8-86AB1868AA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28FBF-5031-4BB8-9E4A-8189B2D05A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233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mb10.r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arfond.karelia.ru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mailto:fsk.karelia@yandex.ru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club184143954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6624D1-AB31-A8B7-8E2C-075BB7F46F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69930" y="1878312"/>
            <a:ext cx="6804206" cy="182007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br>
              <a:rPr lang="ru-RU" sz="3200" b="1" dirty="0">
                <a:solidFill>
                  <a:srgbClr val="5E3426"/>
                </a:solidFill>
                <a:latin typeface="Circe ExtraBold" panose="020B0802020203020203" pitchFamily="34" charset="-52"/>
              </a:rPr>
            </a:br>
            <a:r>
              <a:rPr lang="ru-RU" sz="3200" b="1" dirty="0">
                <a:solidFill>
                  <a:srgbClr val="5E3426"/>
                </a:solidFill>
                <a:latin typeface="Circe ExtraBold" panose="020B0802020203020203" pitchFamily="34" charset="-52"/>
              </a:rPr>
              <a:t>Памятка начинающего предпринимателя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EE8C4E3E-3EA3-A275-1CB5-DA6F5B11828B}"/>
              </a:ext>
            </a:extLst>
          </p:cNvPr>
          <p:cNvSpPr txBox="1">
            <a:spLocks/>
          </p:cNvSpPr>
          <p:nvPr/>
        </p:nvSpPr>
        <p:spPr>
          <a:xfrm>
            <a:off x="5313146" y="2095801"/>
            <a:ext cx="6804206" cy="189617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100000"/>
              </a:lnSpc>
            </a:pPr>
            <a:endParaRPr lang="ru-RU" sz="4000" b="1" dirty="0">
              <a:solidFill>
                <a:srgbClr val="EA4D2C"/>
              </a:solidFill>
              <a:latin typeface="Circe" panose="020B05020202030202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538642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26E03-A961-2FF8-7592-1C2789A1A1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15DFC20-62CC-E73C-8E8A-28B897C8EFF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FFA49C-E55C-EBD7-24C2-BB4802D3C491}"/>
              </a:ext>
            </a:extLst>
          </p:cNvPr>
          <p:cNvSpPr txBox="1"/>
          <p:nvPr/>
        </p:nvSpPr>
        <p:spPr>
          <a:xfrm>
            <a:off x="1159525" y="358465"/>
            <a:ext cx="1121711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  <a:t>Комплекс услуг и мер поддержки начинающим предпринимателям и физическим лицам, планирующим открыть своё дело</a:t>
            </a: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1BCD00-20D6-6D22-2D8F-5031B1BA7E01}"/>
              </a:ext>
            </a:extLst>
          </p:cNvPr>
          <p:cNvSpPr txBox="1"/>
          <p:nvPr/>
        </p:nvSpPr>
        <p:spPr>
          <a:xfrm>
            <a:off x="2031559" y="2012013"/>
            <a:ext cx="9600664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 Регистрация бизнеса</a:t>
            </a:r>
          </a:p>
          <a:p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Регистрация ИП и ООО в режиме «одного окна»</a:t>
            </a:r>
          </a:p>
          <a:p>
            <a:endParaRPr lang="ru-RU" sz="1600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Вывод на электронные торговые площадки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Софинансирование маркетинговых услуг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Помощь в регистрации товарного знака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Полный спектр услуг от банков-партнеров в режиме «одного окна» </a:t>
            </a:r>
          </a:p>
          <a:p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- расчетный счет</a:t>
            </a:r>
          </a:p>
          <a:p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- эквайринг</a:t>
            </a:r>
            <a:b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- онлайн-касса</a:t>
            </a:r>
          </a:p>
          <a:p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- зарплатный проект</a:t>
            </a:r>
          </a:p>
          <a:p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- кредитование</a:t>
            </a:r>
          </a:p>
          <a:p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 </a:t>
            </a:r>
          </a:p>
          <a:p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Образовательные мероприятия - семинары, мастер-классы, круглые столы, конференции, образовательная программа «Основы предпринимательства».</a:t>
            </a:r>
          </a:p>
          <a:p>
            <a:endParaRPr lang="ru-RU" sz="1600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Контактная информация:</a:t>
            </a:r>
            <a:r>
              <a:rPr lang="en-US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mb</a:t>
            </a:r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10.</a:t>
            </a:r>
            <a:r>
              <a:rPr lang="en-US" sz="1600" dirty="0" err="1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ru</a:t>
            </a:r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, </a:t>
            </a:r>
            <a:r>
              <a:rPr lang="en-US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  <a:hlinkClick r:id="rId3"/>
              </a:rPr>
              <a:t>info</a:t>
            </a:r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  <a:hlinkClick r:id="rId3"/>
              </a:rPr>
              <a:t>@</a:t>
            </a:r>
            <a:r>
              <a:rPr lang="en-US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  <a:hlinkClick r:id="rId3"/>
              </a:rPr>
              <a:t>mb</a:t>
            </a:r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  <a:hlinkClick r:id="rId3"/>
              </a:rPr>
              <a:t>10.</a:t>
            </a:r>
            <a:r>
              <a:rPr lang="en-US" sz="1600" dirty="0" err="1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  <a:hlinkClick r:id="rId3"/>
              </a:rPr>
              <a:t>ru</a:t>
            </a:r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, </a:t>
            </a:r>
            <a:r>
              <a:rPr lang="en-US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8(8142)44-54-00</a:t>
            </a:r>
            <a:r>
              <a:rPr lang="ru-RU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, </a:t>
            </a:r>
            <a:r>
              <a:rPr lang="en-US" sz="1600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8(800)100-29-80</a:t>
            </a:r>
            <a:endParaRPr lang="ru-RU" sz="1600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1400" dirty="0">
              <a:solidFill>
                <a:srgbClr val="2C2D2E"/>
              </a:solidFill>
              <a:highlight>
                <a:srgbClr val="FEFCFA"/>
              </a:highlight>
              <a:latin typeface="Circe" panose="020B0502020203020203" pitchFamily="34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1400" dirty="0">
              <a:solidFill>
                <a:srgbClr val="2C2D2E"/>
              </a:solidFill>
              <a:highlight>
                <a:srgbClr val="FEFCFA"/>
              </a:highlight>
              <a:latin typeface="Circe" panose="020B0502020203020203" pitchFamily="34" charset="-52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sz="1400" dirty="0">
              <a:solidFill>
                <a:srgbClr val="2C2D2E"/>
              </a:solidFill>
              <a:highlight>
                <a:srgbClr val="FEFCFA"/>
              </a:highlight>
              <a:latin typeface="Circe" panose="020B0502020203020203" pitchFamily="34" charset="-52"/>
            </a:endParaRPr>
          </a:p>
          <a:p>
            <a:endParaRPr lang="ru-RU" sz="1400" dirty="0">
              <a:solidFill>
                <a:srgbClr val="000000"/>
              </a:solidFill>
              <a:latin typeface="-apple-system"/>
            </a:endParaRPr>
          </a:p>
          <a:p>
            <a:endParaRPr lang="ru-RU" sz="1400" b="0" i="0" dirty="0">
              <a:solidFill>
                <a:srgbClr val="000000"/>
              </a:solidFill>
              <a:effectLst/>
              <a:latin typeface="-apple-system"/>
            </a:endParaRPr>
          </a:p>
          <a:p>
            <a:endParaRPr lang="ru-RU" sz="1400" dirty="0">
              <a:solidFill>
                <a:srgbClr val="000000"/>
              </a:solidFill>
              <a:latin typeface="-apple-system"/>
            </a:endParaRPr>
          </a:p>
          <a:p>
            <a:endParaRPr lang="ru-RU" sz="1400" dirty="0">
              <a:solidFill>
                <a:srgbClr val="362E2A"/>
              </a:solidFill>
              <a:latin typeface="PTSansPro-Bold" panose="020B07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317960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043BB-9562-9C33-CE1C-1C90BFCAF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6963BE0-A4B1-77D6-AF80-69FCD1E0B1F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DD0E1F-D9FB-CF3E-B42F-C4A30D0A114D}"/>
              </a:ext>
            </a:extLst>
          </p:cNvPr>
          <p:cNvSpPr txBox="1"/>
          <p:nvPr/>
        </p:nvSpPr>
        <p:spPr>
          <a:xfrm>
            <a:off x="2389289" y="1366365"/>
            <a:ext cx="89081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D69466"/>
                </a:solidFill>
                <a:latin typeface="Circe ExtraBold" panose="020B0802020203020203" pitchFamily="34" charset="-52"/>
              </a:rPr>
              <a:t>Микрозаймы и поручительства на льготных условиях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B5147F-70AE-A442-40FD-F0C46A8F2B4E}"/>
              </a:ext>
            </a:extLst>
          </p:cNvPr>
          <p:cNvSpPr txBox="1"/>
          <p:nvPr/>
        </p:nvSpPr>
        <p:spPr>
          <a:xfrm>
            <a:off x="1865478" y="2883547"/>
            <a:ext cx="943194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Фонд по содействию кредитованию субъектов малого и среднего предпринимательства Республики Карелия (</a:t>
            </a:r>
            <a:r>
              <a:rPr lang="ru-RU" dirty="0" err="1"/>
              <a:t>микрокредитная</a:t>
            </a:r>
            <a:r>
              <a:rPr lang="ru-RU" dirty="0"/>
              <a:t> компания)</a:t>
            </a:r>
            <a:br>
              <a:rPr lang="ru-RU" dirty="0"/>
            </a:br>
            <a:endParaRPr lang="ru-RU" dirty="0"/>
          </a:p>
          <a:p>
            <a:r>
              <a:rPr lang="ru-RU" dirty="0"/>
              <a:t>ФСК Карелии (</a:t>
            </a:r>
            <a:r>
              <a:rPr lang="ru-RU" dirty="0" err="1"/>
              <a:t>микрокредитная</a:t>
            </a:r>
            <a:r>
              <a:rPr lang="ru-RU" dirty="0"/>
              <a:t> компания) предоставляет микрозаймы для субъектов малого и среднего бизнеса на льготных условиях, а также поручительства по кредита/займа.</a:t>
            </a:r>
          </a:p>
          <a:p>
            <a:r>
              <a:rPr lang="ru-RU" dirty="0"/>
              <a:t>Поручительство предоставляется в размере до 70% от суммы кредита/займа/ банковской гарантии, но не более 35 000 000 ₽.</a:t>
            </a:r>
          </a:p>
          <a:p>
            <a:endParaRPr lang="ru-RU" dirty="0"/>
          </a:p>
          <a:p>
            <a:r>
              <a:rPr lang="ru-RU" dirty="0"/>
              <a:t>Разработано 12 программ микрокредитования, что позволяет предпринимателям выбрать оптимальный для себя вариант.	</a:t>
            </a:r>
          </a:p>
          <a:p>
            <a:r>
              <a:rPr lang="ru-RU" dirty="0"/>
              <a:t>				</a:t>
            </a:r>
          </a:p>
          <a:p>
            <a:r>
              <a:rPr lang="ru-RU" dirty="0"/>
              <a:t>Контактная информация: </a:t>
            </a:r>
            <a:r>
              <a:rPr lang="ru-RU" u="sng" dirty="0">
                <a:hlinkClick r:id="rId3" tooltip="https://garfond.karelia.ru/"/>
              </a:rPr>
              <a:t>garfond.karelia.ru</a:t>
            </a:r>
            <a:r>
              <a:rPr lang="ru-RU" u="sng" dirty="0"/>
              <a:t>, </a:t>
            </a:r>
            <a:r>
              <a:rPr lang="ru-RU" u="sng" dirty="0">
                <a:hlinkClick r:id="rId4"/>
              </a:rPr>
              <a:t>fsk.karelia@yandex.ru</a:t>
            </a:r>
            <a:r>
              <a:rPr lang="ru-RU" u="sng" dirty="0"/>
              <a:t>, </a:t>
            </a:r>
            <a:r>
              <a:rPr lang="ru-RU" dirty="0"/>
              <a:t>8 (8142) 67-20-51, 67-20-61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A1407B-6E95-017A-1867-EFBC42BAD71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991" y="82755"/>
            <a:ext cx="4246321" cy="122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906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5902FF-883A-3490-8485-5CA89B919E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2D56C88-FA4A-5805-0C6B-25ECA6C705C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2B07F3-577C-CAF3-2179-66B070CA8C8C}"/>
              </a:ext>
            </a:extLst>
          </p:cNvPr>
          <p:cNvSpPr txBox="1"/>
          <p:nvPr/>
        </p:nvSpPr>
        <p:spPr>
          <a:xfrm>
            <a:off x="2091038" y="1418895"/>
            <a:ext cx="94319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D69466"/>
                </a:solidFill>
                <a:latin typeface="Circe ExtraBold" panose="020B0802020203020203" pitchFamily="34" charset="-52"/>
              </a:rPr>
              <a:t>Предоставление льготных микрозаймов: программа «</a:t>
            </a:r>
            <a:r>
              <a:rPr lang="en-US" sz="3600" dirty="0">
                <a:solidFill>
                  <a:srgbClr val="D69466"/>
                </a:solidFill>
                <a:latin typeface="Circe ExtraBold" panose="020B0802020203020203" pitchFamily="34" charset="-52"/>
              </a:rPr>
              <a:t>STARTUP</a:t>
            </a:r>
            <a:r>
              <a:rPr lang="ru-RU" sz="3600" dirty="0">
                <a:solidFill>
                  <a:srgbClr val="D69466"/>
                </a:solidFill>
                <a:latin typeface="Circe ExtraBold" panose="020B0802020203020203" pitchFamily="34" charset="-52"/>
              </a:rPr>
              <a:t>»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10B0B1E-009A-B983-4783-2091411D6C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857" y="3045077"/>
            <a:ext cx="3115346" cy="3267697"/>
          </a:xfrm>
          <a:prstGeom prst="rect">
            <a:avLst/>
          </a:prstGeom>
        </p:spPr>
      </p:pic>
      <p:pic>
        <p:nvPicPr>
          <p:cNvPr id="21" name="Объект 11">
            <a:extLst>
              <a:ext uri="{FF2B5EF4-FFF2-40B4-BE49-F238E27FC236}">
                <a16:creationId xmlns:a16="http://schemas.microsoft.com/office/drawing/2014/main" id="{A1C4D98E-2837-749A-AEB4-1B99DA579E2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455" y="3045077"/>
            <a:ext cx="3267697" cy="326769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788502C-1624-C433-86FA-F4366541CEF7}"/>
              </a:ext>
            </a:extLst>
          </p:cNvPr>
          <p:cNvSpPr/>
          <p:nvPr/>
        </p:nvSpPr>
        <p:spPr>
          <a:xfrm>
            <a:off x="1830174" y="4106130"/>
            <a:ext cx="2576147" cy="1802423"/>
          </a:xfrm>
          <a:prstGeom prst="rect">
            <a:avLst/>
          </a:prstGeom>
          <a:solidFill>
            <a:srgbClr val="FBF4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01B82DC-A187-2DCB-BA88-0F54EB195BE6}"/>
              </a:ext>
            </a:extLst>
          </p:cNvPr>
          <p:cNvSpPr txBox="1"/>
          <p:nvPr/>
        </p:nvSpPr>
        <p:spPr>
          <a:xfrm>
            <a:off x="1887160" y="4220517"/>
            <a:ext cx="243491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D18551"/>
                </a:solidFill>
                <a:latin typeface="Circe" panose="020B0502020203020203" pitchFamily="34" charset="-52"/>
              </a:rPr>
              <a:t>начинающие СМСП со сроком регистрации или началом ведения бизнеса менее 6 месяцев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0C4466F-1A36-419D-7B4E-0658CFA54F6A}"/>
              </a:ext>
            </a:extLst>
          </p:cNvPr>
          <p:cNvSpPr/>
          <p:nvPr/>
        </p:nvSpPr>
        <p:spPr>
          <a:xfrm>
            <a:off x="5424456" y="4106130"/>
            <a:ext cx="2576147" cy="1802423"/>
          </a:xfrm>
          <a:prstGeom prst="rect">
            <a:avLst/>
          </a:prstGeom>
          <a:solidFill>
            <a:srgbClr val="FBF4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31E631-0176-C872-70B2-C9FBADEB75F0}"/>
              </a:ext>
            </a:extLst>
          </p:cNvPr>
          <p:cNvSpPr txBox="1"/>
          <p:nvPr/>
        </p:nvSpPr>
        <p:spPr>
          <a:xfrm>
            <a:off x="5474466" y="4159180"/>
            <a:ext cx="2464228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D18551"/>
                </a:solidFill>
                <a:latin typeface="Circe" panose="020B0502020203020203" pitchFamily="34" charset="-52"/>
              </a:rPr>
              <a:t>Процентная ставка: </a:t>
            </a:r>
          </a:p>
          <a:p>
            <a:r>
              <a:rPr lang="ru-RU" sz="1600" dirty="0">
                <a:solidFill>
                  <a:srgbClr val="D18551"/>
                </a:solidFill>
                <a:latin typeface="Circe" panose="020B0502020203020203" pitchFamily="34" charset="-52"/>
              </a:rPr>
              <a:t>8-10% годовых</a:t>
            </a:r>
          </a:p>
          <a:p>
            <a:endParaRPr lang="ru-RU" sz="1600" dirty="0">
              <a:solidFill>
                <a:srgbClr val="D18551"/>
              </a:solidFill>
              <a:latin typeface="Circe" panose="020B0502020203020203" pitchFamily="34" charset="-52"/>
            </a:endParaRPr>
          </a:p>
          <a:p>
            <a:r>
              <a:rPr lang="ru-RU" sz="1600" dirty="0">
                <a:solidFill>
                  <a:srgbClr val="D18551"/>
                </a:solidFill>
                <a:latin typeface="Circe" panose="020B0502020203020203" pitchFamily="34" charset="-52"/>
              </a:rPr>
              <a:t>Срок: до 36 месяцев</a:t>
            </a:r>
          </a:p>
          <a:p>
            <a:endParaRPr lang="ru-RU" sz="1600" dirty="0">
              <a:solidFill>
                <a:srgbClr val="D18551"/>
              </a:solidFill>
              <a:latin typeface="Circe" panose="020B0502020203020203" pitchFamily="34" charset="-52"/>
            </a:endParaRPr>
          </a:p>
          <a:p>
            <a:r>
              <a:rPr lang="ru-RU" sz="1600" dirty="0">
                <a:solidFill>
                  <a:srgbClr val="D18551"/>
                </a:solidFill>
                <a:latin typeface="Circe" panose="020B0502020203020203" pitchFamily="34" charset="-52"/>
              </a:rPr>
              <a:t>Сумма: от 100 тысяч до 1 млн рублей</a:t>
            </a:r>
          </a:p>
          <a:p>
            <a:endParaRPr lang="ru-RU" sz="1600" dirty="0">
              <a:solidFill>
                <a:srgbClr val="D18551"/>
              </a:solidFill>
              <a:latin typeface="Circe" panose="020B0502020203020203" pitchFamily="34" charset="-52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3022BE2-0098-6B4A-00FC-7477522229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966" y="3045077"/>
            <a:ext cx="3115346" cy="3267697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9DA5D79-251C-F9EB-5BF3-A5A0FEF60500}"/>
              </a:ext>
            </a:extLst>
          </p:cNvPr>
          <p:cNvSpPr/>
          <p:nvPr/>
        </p:nvSpPr>
        <p:spPr>
          <a:xfrm>
            <a:off x="8863564" y="4084498"/>
            <a:ext cx="2576147" cy="1802423"/>
          </a:xfrm>
          <a:prstGeom prst="rect">
            <a:avLst/>
          </a:prstGeom>
          <a:solidFill>
            <a:srgbClr val="FBF4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DAD55E-F258-CE94-1E81-9E67D5E62753}"/>
              </a:ext>
            </a:extLst>
          </p:cNvPr>
          <p:cNvSpPr txBox="1"/>
          <p:nvPr/>
        </p:nvSpPr>
        <p:spPr>
          <a:xfrm>
            <a:off x="8863564" y="4150090"/>
            <a:ext cx="265942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D18551"/>
                </a:solidFill>
                <a:latin typeface="Circe" panose="020B0502020203020203" pitchFamily="34" charset="-52"/>
              </a:rPr>
              <a:t>Обеспечение: </a:t>
            </a:r>
          </a:p>
          <a:p>
            <a:endParaRPr lang="ru-RU" sz="1200" dirty="0">
              <a:solidFill>
                <a:srgbClr val="D18551"/>
              </a:solidFill>
              <a:latin typeface="Circe" panose="020B0502020203020203" pitchFamily="34" charset="-52"/>
            </a:endParaRPr>
          </a:p>
          <a:p>
            <a:r>
              <a:rPr lang="ru-RU" sz="1200" dirty="0">
                <a:solidFill>
                  <a:srgbClr val="D18551"/>
                </a:solidFill>
                <a:latin typeface="Circe" panose="020B0502020203020203" pitchFamily="34" charset="-52"/>
              </a:rPr>
              <a:t>- залог имущества</a:t>
            </a:r>
            <a:br>
              <a:rPr lang="ru-RU" sz="1200" dirty="0">
                <a:solidFill>
                  <a:srgbClr val="D18551"/>
                </a:solidFill>
                <a:latin typeface="Circe" panose="020B0502020203020203" pitchFamily="34" charset="-52"/>
              </a:rPr>
            </a:br>
            <a:r>
              <a:rPr lang="ru-RU" sz="1200" dirty="0">
                <a:solidFill>
                  <a:srgbClr val="D18551"/>
                </a:solidFill>
                <a:latin typeface="Circe" panose="020B0502020203020203" pitchFamily="34" charset="-52"/>
              </a:rPr>
              <a:t>- Поручительство (повышенная ставка)</a:t>
            </a:r>
          </a:p>
          <a:p>
            <a:endParaRPr lang="ru-RU" sz="1200" dirty="0">
              <a:solidFill>
                <a:srgbClr val="D18551"/>
              </a:solidFill>
              <a:latin typeface="Circe" panose="020B0502020203020203" pitchFamily="34" charset="-52"/>
            </a:endParaRPr>
          </a:p>
          <a:p>
            <a:r>
              <a:rPr lang="ru-RU" sz="1200" dirty="0">
                <a:solidFill>
                  <a:srgbClr val="D18551"/>
                </a:solidFill>
                <a:latin typeface="Circe" panose="020B0502020203020203" pitchFamily="34" charset="-52"/>
              </a:rPr>
              <a:t>Цель: </a:t>
            </a:r>
          </a:p>
          <a:p>
            <a:r>
              <a:rPr lang="ru-RU" sz="1200" dirty="0">
                <a:solidFill>
                  <a:srgbClr val="D18551"/>
                </a:solidFill>
                <a:latin typeface="Circe" panose="020B0502020203020203" pitchFamily="34" charset="-52"/>
              </a:rPr>
              <a:t>- приобретение основных средств </a:t>
            </a:r>
            <a:endParaRPr lang="en-US" sz="1200" dirty="0">
              <a:solidFill>
                <a:srgbClr val="D18551"/>
              </a:solidFill>
              <a:latin typeface="Circe" panose="020B0502020203020203" pitchFamily="34" charset="-52"/>
            </a:endParaRPr>
          </a:p>
          <a:p>
            <a:r>
              <a:rPr lang="ru-RU" sz="1200" dirty="0">
                <a:solidFill>
                  <a:srgbClr val="D18551"/>
                </a:solidFill>
                <a:latin typeface="Circe" panose="020B0502020203020203" pitchFamily="34" charset="-52"/>
              </a:rPr>
              <a:t>- пополнение оборотных средств</a:t>
            </a:r>
          </a:p>
          <a:p>
            <a:endParaRPr lang="ru-RU" sz="1200" dirty="0">
              <a:solidFill>
                <a:srgbClr val="D18551"/>
              </a:solidFill>
              <a:latin typeface="Circe" panose="020B0502020203020203" pitchFamily="34" charset="-52"/>
            </a:endParaRPr>
          </a:p>
          <a:p>
            <a:endParaRPr lang="ru-RU" sz="1200" dirty="0">
              <a:solidFill>
                <a:srgbClr val="D18551"/>
              </a:solidFill>
              <a:latin typeface="Circe" panose="020B0502020203020203" pitchFamily="34" charset="-52"/>
            </a:endParaRPr>
          </a:p>
          <a:p>
            <a:endParaRPr lang="ru-RU" sz="1200" dirty="0">
              <a:solidFill>
                <a:srgbClr val="D18551"/>
              </a:solidFill>
              <a:latin typeface="Circe" panose="020B0502020203020203" pitchFamily="34" charset="-52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906518C-D4DA-F8D2-62D8-8F21F9FF614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991" y="82755"/>
            <a:ext cx="4246321" cy="122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006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1DC2E9-1000-00F9-E6E9-E1FA67964B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6BF8697-DE88-D0E3-42CD-2F6941125A4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6037BBE-DEF0-A50E-8DB2-9178D0CF2203}"/>
              </a:ext>
            </a:extLst>
          </p:cNvPr>
          <p:cNvSpPr txBox="1"/>
          <p:nvPr/>
        </p:nvSpPr>
        <p:spPr>
          <a:xfrm>
            <a:off x="1159525" y="358465"/>
            <a:ext cx="1121711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  <a:t>Единовременная финансовая помощь на открытие собственного дела</a:t>
            </a:r>
            <a:br>
              <a:rPr lang="ru-RU" dirty="0"/>
            </a:br>
            <a:endParaRPr lang="ru-RU" dirty="0"/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DD2E73-7DFA-7F84-0E7F-E50562705146}"/>
              </a:ext>
            </a:extLst>
          </p:cNvPr>
          <p:cNvSpPr txBox="1"/>
          <p:nvPr/>
        </p:nvSpPr>
        <p:spPr>
          <a:xfrm>
            <a:off x="2064466" y="1809369"/>
            <a:ext cx="9600664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u="sng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Управление труда и занятости Республики Карелия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Безвозмездная финансовая помощь предоставляется безработным гражданам, состоящим на учёте в органах службы занятости по месту жительства, при условии последующей госрегистрации в качестве ЮЛ, ИП, КФХ и одобрении бизнес-плана.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Размеры выплат: </a:t>
            </a: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«Базовый» размер выплат - 200 000 ₽</a:t>
            </a: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«Максимальный» размер выплат - 250 000 ₽</a:t>
            </a: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Членам семей мобилизованных - 300 000 ₽</a:t>
            </a: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Мобилизованным гражданам - 400 000 ₽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«Максимальный» размер выплат предоставляется инвалидам, гражданам предпенсионного возраста, женщинам, имеющим детей до 18 лет, гражданам от 18 до 25 лет, а также на отдельные виды деятельности.</a:t>
            </a:r>
            <a:endParaRPr lang="ru-RU" sz="1400" dirty="0">
              <a:solidFill>
                <a:srgbClr val="000000"/>
              </a:solidFill>
              <a:latin typeface="-apple-system"/>
            </a:endParaRPr>
          </a:p>
          <a:p>
            <a:endParaRPr lang="ru-RU" sz="1400" dirty="0">
              <a:solidFill>
                <a:srgbClr val="362E2A"/>
              </a:solidFill>
              <a:latin typeface="PTSansPro-Bold" panose="020B0703020203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942142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C57706-D9BA-E19C-EA55-9F8501BEC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1360AA6-C456-76E0-369C-208A8A374679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0B02615-50B9-19F6-9219-ACABDD754C4C}"/>
              </a:ext>
            </a:extLst>
          </p:cNvPr>
          <p:cNvSpPr txBox="1"/>
          <p:nvPr/>
        </p:nvSpPr>
        <p:spPr>
          <a:xfrm>
            <a:off x="1159525" y="358465"/>
            <a:ext cx="1121711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  <a:t>Единовременная финансовая помощь на открытие собственного дела</a:t>
            </a:r>
            <a:br>
              <a:rPr lang="ru-RU" dirty="0"/>
            </a:br>
            <a:endParaRPr lang="ru-RU" dirty="0"/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924D8C-6ED4-7D0E-0E78-E3CE22035871}"/>
              </a:ext>
            </a:extLst>
          </p:cNvPr>
          <p:cNvSpPr txBox="1"/>
          <p:nvPr/>
        </p:nvSpPr>
        <p:spPr>
          <a:xfrm>
            <a:off x="1967750" y="1898276"/>
            <a:ext cx="960066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Как получить поддержку? 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Подайте в Агентство занятости населения по месту жительства заявление о предоставлении финансовой помощи, копию паспорта (с предъявлением оригинала), бизнес-план. Инвалидам также дополнительно необходимо предъявить программу реабилитации или абилитации, а женщинам, имеющим детей до 18 лет, - копии свидетельств о рождении (с предъявлением оригинала).</a:t>
            </a: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Если ранее подобная поддержка не оказывалась, после ликвидации ИП также можно подать заявление по истечении года с момента снятия с учёта. При этом не должно быть задолженностей по налогам и сборам, включая страховые взносы.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Единовременная финансовая помощь предоставляется безработном гражданину один раз.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Контактная информация: mintrud.karelia.ru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ГКУ РК «Центр занятости населения РК»: rk@czrk.onego.ru, 8 (8142) 559-158</a:t>
            </a:r>
          </a:p>
        </p:txBody>
      </p:sp>
    </p:spTree>
    <p:extLst>
      <p:ext uri="{BB962C8B-B14F-4D97-AF65-F5344CB8AC3E}">
        <p14:creationId xmlns:p14="http://schemas.microsoft.com/office/powerpoint/2010/main" val="2410118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6BC0D6-B9C7-B003-50F9-22BDECF9C3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9667829-91F9-01D3-537D-6165C225D72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91FD47-1B09-3B21-A803-C9140EED998E}"/>
              </a:ext>
            </a:extLst>
          </p:cNvPr>
          <p:cNvSpPr txBox="1"/>
          <p:nvPr/>
        </p:nvSpPr>
        <p:spPr>
          <a:xfrm>
            <a:off x="1159525" y="358465"/>
            <a:ext cx="1121711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  <a:t>Единовременная финансовая помощь на основании социального контракта</a:t>
            </a:r>
            <a:br>
              <a:rPr lang="ru-RU" dirty="0"/>
            </a:br>
            <a:endParaRPr lang="ru-RU" dirty="0"/>
          </a:p>
          <a:p>
            <a:pPr algn="ctr"/>
            <a:br>
              <a:rPr lang="ru-RU" dirty="0"/>
            </a:br>
            <a:endParaRPr lang="ru-RU" dirty="0"/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C53B4C-30A3-197E-6573-04F51D2A9B3F}"/>
              </a:ext>
            </a:extLst>
          </p:cNvPr>
          <p:cNvSpPr txBox="1"/>
          <p:nvPr/>
        </p:nvSpPr>
        <p:spPr>
          <a:xfrm>
            <a:off x="1967750" y="1502688"/>
            <a:ext cx="9600664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u="sng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Министерство социальной защиты Республики Карелия</a:t>
            </a:r>
            <a:br>
              <a:rPr lang="ru-RU" u="sng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endParaRPr lang="ru-RU" u="sng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Государственная социальная помощь предоставляется на основании социального контракта, в том числе по направлениям: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осуществление индивидуальной предпринимательской деятельности - до 350 000 ₽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ведение личного подсобного хозяйства - до 100 000 ₽</a:t>
            </a:r>
          </a:p>
          <a:p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Заключить социальный контракт могут малоимущие семьи и граждане, среднедушевой доход которых ниже величины прожиточного минимума. В рамках социального контракта гражданину необходимо зарегистрироваться в качестве ИП или самозанятого.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При заключении социального контракта по указанным направлениям предусмотрена возможность прохождения профессионального обучения (переобучения) или получение дополнительного профессионального образования с оплатой стоимости курса обучения в размере до 30 000 ₽.</a:t>
            </a:r>
          </a:p>
          <a:p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Контактная информация: ГКУ СЗ Республики Карелия «Центр социальной работы Республики Карелия», </a:t>
            </a: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  <a:hlinkClick r:id="rId3" tooltip="https://vk.com/club18414395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vk.com/club184143954</a:t>
            </a: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, </a:t>
            </a:r>
            <a:r>
              <a:rPr lang="ru-RU" dirty="0">
                <a:highlight>
                  <a:srgbClr val="FFFFFF"/>
                </a:highlight>
              </a:rPr>
              <a:t>8 (8142) 55-97-93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886201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F6C091-4164-4440-811C-2999A73638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B2190FC-EBD1-FAC4-5DB5-4DCE135E528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8087" y="-573864"/>
            <a:ext cx="4008011" cy="74318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EA5057A-4160-C271-1ACB-816B918FDD21}"/>
              </a:ext>
            </a:extLst>
          </p:cNvPr>
          <p:cNvSpPr txBox="1"/>
          <p:nvPr/>
        </p:nvSpPr>
        <p:spPr>
          <a:xfrm>
            <a:off x="1159525" y="358465"/>
            <a:ext cx="1121711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  <a:t>Грант «</a:t>
            </a:r>
            <a:r>
              <a:rPr lang="ru-RU" sz="3200" dirty="0" err="1">
                <a:solidFill>
                  <a:srgbClr val="D69466"/>
                </a:solidFill>
                <a:latin typeface="Circe ExtraBold" panose="020B0802020203020203" pitchFamily="34" charset="-52"/>
              </a:rPr>
              <a:t>Агростартап</a:t>
            </a:r>
            <a:r>
              <a:rPr lang="ru-RU" sz="3200" dirty="0">
                <a:solidFill>
                  <a:srgbClr val="D69466"/>
                </a:solidFill>
                <a:latin typeface="Circe ExtraBold" panose="020B0802020203020203" pitchFamily="34" charset="-52"/>
              </a:rPr>
              <a:t>»</a:t>
            </a:r>
            <a:endParaRPr lang="ru-RU" dirty="0"/>
          </a:p>
          <a:p>
            <a:pPr algn="ctr"/>
            <a:br>
              <a:rPr lang="ru-RU" dirty="0"/>
            </a:br>
            <a:endParaRPr lang="ru-RU" dirty="0"/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  <a:p>
            <a:pPr algn="ctr"/>
            <a:endParaRPr lang="ru-RU" sz="3200" dirty="0">
              <a:solidFill>
                <a:srgbClr val="D69466"/>
              </a:solidFill>
              <a:latin typeface="Circe ExtraBold" panose="020B0802020203020203" pitchFamily="34" charset="-5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510464-056A-3427-2258-5A2EFE17AF48}"/>
              </a:ext>
            </a:extLst>
          </p:cNvPr>
          <p:cNvSpPr txBox="1"/>
          <p:nvPr/>
        </p:nvSpPr>
        <p:spPr>
          <a:xfrm>
            <a:off x="1967750" y="1071865"/>
            <a:ext cx="9600664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u="sng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Министерство сельского и рыбного хозяйства Республики Карелия</a:t>
            </a:r>
          </a:p>
          <a:p>
            <a:br>
              <a:rPr lang="ru-RU" u="sng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Грант «</a:t>
            </a:r>
            <a:r>
              <a:rPr lang="ru-RU" dirty="0" err="1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Агростартап</a:t>
            </a: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» предоставляется для обеспечения части затрат, связанных с созданием и/или развитием крестьянского (фермерского) хозяйства.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Максимальная сумма гранта - 5 000 000 ₽</a:t>
            </a:r>
          </a:p>
          <a:p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Гранты предоставляются на условиях софинансирования на конкурсной основе.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Для участия в конкурсе необходимо представить бизнес-план на создание и/или развитие КФХ.</a:t>
            </a:r>
          </a:p>
          <a:p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Содействие в составлении бизнес-планов оказывает Центр компетенции в сфере агропромышленного комплекса. 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Контактная информация: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Министерство сельского и рыбного хозяйства Республики Карелия: mcx.gov.karelia.ru, mincx@onego.ru, 8 (8142) 782-950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Центр компетенции в сфере агропромышленного комплекса, созданный на базе ГБУ РК</a:t>
            </a:r>
            <a:b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</a:br>
            <a:r>
              <a:rPr lang="ru-RU" dirty="0">
                <a:solidFill>
                  <a:srgbClr val="2C2D2E"/>
                </a:solidFill>
                <a:highlight>
                  <a:srgbClr val="FFFFFF"/>
                </a:highlight>
                <a:latin typeface="Circe" panose="020B0502020203020203" pitchFamily="34" charset="-52"/>
              </a:rPr>
              <a:t>«РЦВК»: vk.com/mexcomp, plekanchuk@mcx.karelia.ru, 8 (8142) 766-288</a:t>
            </a:r>
          </a:p>
          <a:p>
            <a:endParaRPr lang="ru-RU" dirty="0">
              <a:solidFill>
                <a:srgbClr val="2C2D2E"/>
              </a:solidFill>
              <a:highlight>
                <a:srgbClr val="FFFFFF"/>
              </a:highlight>
              <a:latin typeface="Circe" panose="020B05020202030202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2306368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1654</TotalTime>
  <Words>828</Words>
  <Application>Microsoft Office PowerPoint</Application>
  <PresentationFormat>Широкоэкранный</PresentationFormat>
  <Paragraphs>86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-apple-system</vt:lpstr>
      <vt:lpstr>Arial</vt:lpstr>
      <vt:lpstr>Calibri</vt:lpstr>
      <vt:lpstr>Calibri Light</vt:lpstr>
      <vt:lpstr>Circe</vt:lpstr>
      <vt:lpstr>Circe ExtraBold</vt:lpstr>
      <vt:lpstr>PTSansPro-Bold</vt:lpstr>
      <vt:lpstr>Тема Office</vt:lpstr>
      <vt:lpstr> Памятка начинающего предпринимателя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Выполнение показателей  и освоение  средств  АНО «Центр «Мой бизнес» Республики Карелия</dc:title>
  <dc:creator>3</dc:creator>
  <cp:lastModifiedBy>CPP</cp:lastModifiedBy>
  <cp:revision>51</cp:revision>
  <dcterms:created xsi:type="dcterms:W3CDTF">2023-10-17T08:27:15Z</dcterms:created>
  <dcterms:modified xsi:type="dcterms:W3CDTF">2025-08-15T11:27:58Z</dcterms:modified>
</cp:coreProperties>
</file>